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sldIdLst>
    <p:sldId id="256" r:id="rId2"/>
    <p:sldId id="268" r:id="rId3"/>
    <p:sldId id="307" r:id="rId4"/>
    <p:sldId id="308" r:id="rId5"/>
    <p:sldId id="309" r:id="rId6"/>
    <p:sldId id="310" r:id="rId7"/>
    <p:sldId id="311" r:id="rId8"/>
    <p:sldId id="312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326" r:id="rId22"/>
    <p:sldId id="327" r:id="rId23"/>
    <p:sldId id="328" r:id="rId24"/>
    <p:sldId id="329" r:id="rId25"/>
    <p:sldId id="330" r:id="rId26"/>
    <p:sldId id="331" r:id="rId27"/>
    <p:sldId id="333" r:id="rId28"/>
    <p:sldId id="332" r:id="rId29"/>
    <p:sldId id="334" r:id="rId30"/>
    <p:sldId id="335" r:id="rId31"/>
    <p:sldId id="336" r:id="rId32"/>
    <p:sldId id="337" r:id="rId33"/>
    <p:sldId id="338" r:id="rId34"/>
    <p:sldId id="339" r:id="rId35"/>
    <p:sldId id="340" r:id="rId36"/>
    <p:sldId id="341" r:id="rId37"/>
    <p:sldId id="342" r:id="rId38"/>
    <p:sldId id="343" r:id="rId39"/>
    <p:sldId id="344" r:id="rId40"/>
    <p:sldId id="345" r:id="rId41"/>
    <p:sldId id="346" r:id="rId42"/>
    <p:sldId id="347" r:id="rId43"/>
    <p:sldId id="348" r:id="rId44"/>
    <p:sldId id="349" r:id="rId45"/>
    <p:sldId id="350" r:id="rId46"/>
    <p:sldId id="351" r:id="rId47"/>
    <p:sldId id="352" r:id="rId48"/>
    <p:sldId id="353" r:id="rId49"/>
    <p:sldId id="354" r:id="rId50"/>
    <p:sldId id="355" r:id="rId51"/>
    <p:sldId id="356" r:id="rId52"/>
    <p:sldId id="357" r:id="rId53"/>
    <p:sldId id="358" r:id="rId54"/>
    <p:sldId id="360" r:id="rId55"/>
    <p:sldId id="361" r:id="rId56"/>
    <p:sldId id="362" r:id="rId5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C5C"/>
    <a:srgbClr val="4B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120" y="3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0A5E4C-049E-705D-1F4F-1027A6BCD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540000"/>
            <a:ext cx="9313200" cy="2880000"/>
          </a:xfrm>
        </p:spPr>
        <p:txBody>
          <a:bodyPr anchor="b" anchorCtr="0">
            <a:normAutofit/>
          </a:bodyPr>
          <a:lstStyle>
            <a:lvl1pPr>
              <a:defRPr sz="66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3C1B733-27C6-8799-F122-BF900837E6B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40000" y="3600000"/>
            <a:ext cx="9313199" cy="1878582"/>
          </a:xfrm>
        </p:spPr>
        <p:txBody>
          <a:bodyPr>
            <a:normAutofit/>
          </a:bodyPr>
          <a:lstStyle>
            <a:lvl1pPr>
              <a:buNone/>
              <a:defRPr sz="3600" b="0">
                <a:latin typeface="Arial Nova" panose="020B0504020202020204" pitchFamily="34" charset="0"/>
              </a:defRPr>
            </a:lvl1pPr>
          </a:lstStyle>
          <a:p>
            <a:pPr lvl="0"/>
            <a:r>
              <a:rPr lang="ru-RU" dirty="0"/>
              <a:t>Образец темы лекции</a:t>
            </a:r>
          </a:p>
        </p:txBody>
      </p:sp>
    </p:spTree>
    <p:extLst>
      <p:ext uri="{BB962C8B-B14F-4D97-AF65-F5344CB8AC3E}">
        <p14:creationId xmlns:p14="http://schemas.microsoft.com/office/powerpoint/2010/main" val="911237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0D1694-6482-36C1-8D6C-118CA8BE9B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2BB5422-696B-7CFE-8A40-47B03F7ABD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659D40A-E635-5578-5CFB-A7EE988A5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45AD5-22B4-4A04-ACDC-9E247E4F2561}" type="datetimeFigureOut">
              <a:rPr lang="ru-RU" smtClean="0"/>
              <a:t>17.02.2026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839E7F9-5BCB-C38F-0BFC-1715A6063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A528CE-A0EE-3FD3-6155-DE197F1C5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5DB9E-B347-447B-BF6C-331888CA2A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2049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Шут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2FCF0D0B-FE7F-2FBA-F295-1ED10077498C}"/>
              </a:ext>
            </a:extLst>
          </p:cNvPr>
          <p:cNvGrpSpPr>
            <a:grpSpLocks noChangeAspect="1"/>
          </p:cNvGrpSpPr>
          <p:nvPr/>
        </p:nvGrpSpPr>
        <p:grpSpPr>
          <a:xfrm>
            <a:off x="3049929" y="720000"/>
            <a:ext cx="6092143" cy="5418000"/>
            <a:chOff x="4244454" y="1872388"/>
            <a:chExt cx="3641678" cy="3238698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7D8A98C9-1BD6-8E2A-E4F5-C0F15BCD40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93" t="670" r="17893" b="851"/>
            <a:stretch>
              <a:fillRect/>
            </a:stretch>
          </p:blipFill>
          <p:spPr>
            <a:xfrm>
              <a:off x="4244454" y="2591086"/>
              <a:ext cx="1656000" cy="2520000"/>
            </a:xfrm>
            <a:prstGeom prst="rect">
              <a:avLst/>
            </a:prstGeom>
          </p:spPr>
        </p:pic>
        <p:sp>
          <p:nvSpPr>
            <p:cNvPr id="6" name="Облачко с текстом: овальное 5">
              <a:extLst>
                <a:ext uri="{FF2B5EF4-FFF2-40B4-BE49-F238E27FC236}">
                  <a16:creationId xmlns:a16="http://schemas.microsoft.com/office/drawing/2014/main" id="{A5683F8A-FD9E-8ED7-944A-9DA2423A982A}"/>
                </a:ext>
              </a:extLst>
            </p:cNvPr>
            <p:cNvSpPr/>
            <p:nvPr userDrawn="1"/>
          </p:nvSpPr>
          <p:spPr>
            <a:xfrm>
              <a:off x="5552366" y="1872388"/>
              <a:ext cx="2333766" cy="980814"/>
            </a:xfrm>
            <a:prstGeom prst="wedgeEllipseCallout">
              <a:avLst>
                <a:gd name="adj1" fmla="val -34868"/>
                <a:gd name="adj2" fmla="val 72935"/>
              </a:avLst>
            </a:prstGeom>
            <a:noFill/>
            <a:ln w="12700" cap="flat" cmpd="sng">
              <a:solidFill>
                <a:srgbClr val="002C5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-411140 w 2333766"/>
                        <a:gd name="connsiteY0" fmla="*/ 953283 h 980814"/>
                        <a:gd name="connsiteX1" fmla="*/ 100162 w 2333766"/>
                        <a:gd name="connsiteY1" fmla="*/ 689193 h 980814"/>
                        <a:gd name="connsiteX2" fmla="*/ 1047235 w 2333766"/>
                        <a:gd name="connsiteY2" fmla="*/ 2585 h 980814"/>
                        <a:gd name="connsiteX3" fmla="*/ 2110384 w 2333766"/>
                        <a:gd name="connsiteY3" fmla="*/ 201849 h 980814"/>
                        <a:gd name="connsiteX4" fmla="*/ 1345483 w 2333766"/>
                        <a:gd name="connsiteY4" fmla="*/ 975036 h 980814"/>
                        <a:gd name="connsiteX5" fmla="*/ 355023 w 2333766"/>
                        <a:gd name="connsiteY5" fmla="*/ 842659 h 980814"/>
                        <a:gd name="connsiteX6" fmla="*/ -43382 w 2333766"/>
                        <a:gd name="connsiteY6" fmla="*/ 900183 h 980814"/>
                        <a:gd name="connsiteX7" fmla="*/ -411140 w 2333766"/>
                        <a:gd name="connsiteY7" fmla="*/ 953283 h 9808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333766" h="980814" extrusionOk="0">
                          <a:moveTo>
                            <a:pt x="-411140" y="953283"/>
                          </a:moveTo>
                          <a:cubicBezTo>
                            <a:pt x="-291143" y="824317"/>
                            <a:pt x="-7964" y="771021"/>
                            <a:pt x="100162" y="689193"/>
                          </a:cubicBezTo>
                          <a:cubicBezTo>
                            <a:pt x="-100816" y="408366"/>
                            <a:pt x="239956" y="-42487"/>
                            <a:pt x="1047235" y="2585"/>
                          </a:cubicBezTo>
                          <a:cubicBezTo>
                            <a:pt x="1399277" y="-62107"/>
                            <a:pt x="1861918" y="68470"/>
                            <a:pt x="2110384" y="201849"/>
                          </a:cubicBezTo>
                          <a:cubicBezTo>
                            <a:pt x="2626225" y="646861"/>
                            <a:pt x="2171860" y="800364"/>
                            <a:pt x="1345483" y="975036"/>
                          </a:cubicBezTo>
                          <a:cubicBezTo>
                            <a:pt x="1000772" y="937289"/>
                            <a:pt x="558191" y="910595"/>
                            <a:pt x="355023" y="842659"/>
                          </a:cubicBezTo>
                          <a:cubicBezTo>
                            <a:pt x="263009" y="894076"/>
                            <a:pt x="58400" y="849555"/>
                            <a:pt x="-43382" y="900183"/>
                          </a:cubicBezTo>
                          <a:cubicBezTo>
                            <a:pt x="-145164" y="950811"/>
                            <a:pt x="-289861" y="901273"/>
                            <a:pt x="-411140" y="953283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ru-RU" sz="1400" b="1" dirty="0">
                <a:solidFill>
                  <a:srgbClr val="002C5C"/>
                </a:solidFill>
                <a:latin typeface="Arial Nova Light" panose="020B0304020202020204" pitchFamily="34" charset="0"/>
              </a:endParaRPr>
            </a:p>
          </p:txBody>
        </p:sp>
      </p:grpSp>
      <p:sp>
        <p:nvSpPr>
          <p:cNvPr id="3" name="Текст 2">
            <a:extLst>
              <a:ext uri="{FF2B5EF4-FFF2-40B4-BE49-F238E27FC236}">
                <a16:creationId xmlns:a16="http://schemas.microsoft.com/office/drawing/2014/main" id="{4CE1E0FC-C23E-5B7D-9740-925C75E461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7928" y="720000"/>
            <a:ext cx="3904144" cy="1640798"/>
          </a:xfrm>
        </p:spPr>
        <p:txBody>
          <a:bodyPr anchor="ctr" anchorCtr="0">
            <a:noAutofit/>
          </a:bodyPr>
          <a:lstStyle>
            <a:lvl1pPr algn="ctr">
              <a:buNone/>
              <a:defRPr sz="1400"/>
            </a:lvl1pPr>
          </a:lstStyle>
          <a:p>
            <a:pPr lvl="0"/>
            <a:r>
              <a:rPr lang="ru-RU" dirty="0"/>
              <a:t>Образец возмущения</a:t>
            </a:r>
          </a:p>
        </p:txBody>
      </p:sp>
    </p:spTree>
    <p:extLst>
      <p:ext uri="{BB962C8B-B14F-4D97-AF65-F5344CB8AC3E}">
        <p14:creationId xmlns:p14="http://schemas.microsoft.com/office/powerpoint/2010/main" val="1948806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AC679734-4794-20B8-6488-0A4FB168AA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400" y="5058000"/>
            <a:ext cx="10393200" cy="1260000"/>
          </a:xfrm>
          <a:prstGeom prst="rect">
            <a:avLst/>
          </a:prstGeom>
        </p:spPr>
        <p:txBody>
          <a:bodyPr anchor="ctr" anchorCtr="1"/>
          <a:lstStyle>
            <a:lvl1pPr>
              <a:defRPr sz="4400">
                <a:latin typeface="Arial Nova Light" panose="020B0304020202020204" pitchFamily="34" charset="0"/>
              </a:defRPr>
            </a:lvl1pPr>
          </a:lstStyle>
          <a:p>
            <a:r>
              <a:rPr lang="ru-RU" dirty="0"/>
              <a:t>Образец раздела лекции</a:t>
            </a: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9788ABC3-0FA5-B3C3-A19F-A67D9299DF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51275" y="360000"/>
            <a:ext cx="4489450" cy="4428000"/>
          </a:xfrm>
        </p:spPr>
        <p:txBody>
          <a:bodyPr/>
          <a:lstStyle/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2823466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5E1147-6C34-C366-3E86-917D39B96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00" y="360000"/>
            <a:ext cx="11473200" cy="9000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8ABD0D-3BAE-209D-0250-5F76D9C16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400" y="1620000"/>
            <a:ext cx="11473200" cy="4878000"/>
          </a:xfrm>
        </p:spPr>
        <p:txBody>
          <a:bodyPr/>
          <a:lstStyle>
            <a:lvl4pPr>
              <a:defRPr/>
            </a:lvl4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7942518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5E1147-6C34-C366-3E86-917D39B96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00" y="360000"/>
            <a:ext cx="11473200" cy="9000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8ABD0D-3BAE-209D-0250-5F76D9C16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400" y="1620000"/>
            <a:ext cx="5736600" cy="4878000"/>
          </a:xfrm>
        </p:spPr>
        <p:txBody>
          <a:bodyPr/>
          <a:lstStyle>
            <a:lvl4pPr>
              <a:defRPr/>
            </a:lvl4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22C62AA1-DEEC-A05F-C529-474401F2896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8400" y="1620000"/>
            <a:ext cx="5736600" cy="4878000"/>
          </a:xfrm>
        </p:spPr>
        <p:txBody>
          <a:bodyPr/>
          <a:lstStyle>
            <a:lvl4pPr>
              <a:defRPr/>
            </a:lvl4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2637695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Под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5E1147-6C34-C366-3E86-917D39B96E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400" y="360000"/>
            <a:ext cx="11473200" cy="720000"/>
          </a:xfrm>
          <a:prstGeom prst="rect">
            <a:avLst/>
          </a:prstGeom>
        </p:spPr>
        <p:txBody>
          <a:bodyPr/>
          <a:lstStyle>
            <a:lvl1pPr>
              <a:defRPr sz="2800" b="0"/>
            </a:lvl1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8ABD0D-3BAE-209D-0250-5F76D9C16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400" y="1440000"/>
            <a:ext cx="11473200" cy="5058000"/>
          </a:xfrm>
        </p:spPr>
        <p:txBody>
          <a:bodyPr/>
          <a:lstStyle>
            <a:lvl4pPr>
              <a:defRPr/>
            </a:lvl4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332485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одзаголовок и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5E1147-6C34-C366-3E86-917D39B96E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400" y="360000"/>
            <a:ext cx="11473200" cy="720000"/>
          </a:xfrm>
          <a:prstGeom prst="rect">
            <a:avLst/>
          </a:prstGeom>
        </p:spPr>
        <p:txBody>
          <a:bodyPr/>
          <a:lstStyle>
            <a:lvl1pPr>
              <a:defRPr sz="2800" b="0"/>
            </a:lvl1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8ABD0D-3BAE-209D-0250-5F76D9C16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400" y="1440000"/>
            <a:ext cx="5736600" cy="5058000"/>
          </a:xfrm>
        </p:spPr>
        <p:txBody>
          <a:bodyPr/>
          <a:lstStyle>
            <a:lvl4pPr>
              <a:defRPr/>
            </a:lvl4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25A912A0-90BE-998B-D452-B3DCE2DE141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8400" y="1440000"/>
            <a:ext cx="5736600" cy="5058000"/>
          </a:xfrm>
        </p:spPr>
        <p:txBody>
          <a:bodyPr/>
          <a:lstStyle>
            <a:lvl4pPr>
              <a:defRPr/>
            </a:lvl4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335299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одзаголовок, объект и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AEA46960-AB20-D254-F51B-70A990D487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51200" y="360000"/>
            <a:ext cx="7182000" cy="613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F390751-A8D3-476E-318B-18222D6376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1980000"/>
            <a:ext cx="3932237" cy="4512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655A0497-2E6C-9974-5FB4-A403A3F197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400" y="360000"/>
            <a:ext cx="3932237" cy="1260000"/>
          </a:xfrm>
        </p:spPr>
        <p:txBody>
          <a:bodyPr/>
          <a:lstStyle>
            <a:lvl1pPr>
              <a:defRPr sz="2800"/>
            </a:lvl1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700598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BFCCA98C-E916-B193-7EC7-B3B067257B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0000" y="360000"/>
            <a:ext cx="11473200" cy="6138000"/>
          </a:xfrm>
        </p:spPr>
        <p:txBody>
          <a:bodyPr/>
          <a:lstStyle/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900227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80000">
              <a:schemeClr val="bg1"/>
            </a:gs>
            <a:gs pos="0">
              <a:srgbClr val="E5F8FF"/>
            </a:gs>
            <a:gs pos="100000">
              <a:srgbClr val="C8DBEA"/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1BB54EBD-4A78-FE50-1339-CF24E75CB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400" y="1620000"/>
            <a:ext cx="11473200" cy="487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</p:txBody>
      </p:sp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480F1380-F6B9-9578-DC30-CBF734429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00" y="360000"/>
            <a:ext cx="11473200" cy="900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30076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rgbClr val="002C5C"/>
          </a:solidFill>
          <a:latin typeface="Arial Nova Light" panose="020B0304020202020204" pitchFamily="34" charset="0"/>
          <a:ea typeface="Calibri Light" panose="020F0302020204030204" pitchFamily="34" charset="0"/>
          <a:cs typeface="Calibri Light" panose="020F03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rgbClr val="002C5C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C5C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C5C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C5C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002C5C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FA67FA-9D02-EE83-DDEE-37578120C2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Технологии программирования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8D87878-9B5B-553F-1A3C-563DD7129B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Spring Framework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2343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6FAAF-65AE-CFBE-62D7-6205CBB08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02BB9FE0-75C4-893F-A09B-43746E38BA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9999" y="1980000"/>
            <a:ext cx="7075851" cy="4512250"/>
          </a:xfrm>
        </p:spPr>
        <p:txBody>
          <a:bodyPr>
            <a:noAutofit/>
          </a:bodyPr>
          <a:lstStyle/>
          <a:p>
            <a:r>
              <a:rPr lang="ru-RU" sz="2000" dirty="0"/>
              <a:t>В Spring контейнером для </a:t>
            </a:r>
            <a:r>
              <a:rPr lang="ru-RU" sz="2000" dirty="0" err="1"/>
              <a:t>IoC</a:t>
            </a:r>
            <a:r>
              <a:rPr lang="ru-RU" sz="2000" dirty="0"/>
              <a:t> выступает интерфейс </a:t>
            </a:r>
            <a:r>
              <a:rPr lang="ru-RU" sz="2000" b="1" dirty="0"/>
              <a:t>Application</a:t>
            </a:r>
            <a:r>
              <a:rPr lang="en-US" sz="2000" b="1" dirty="0"/>
              <a:t> </a:t>
            </a:r>
            <a:r>
              <a:rPr lang="ru-RU" sz="2000" b="1" dirty="0" err="1"/>
              <a:t>Context</a:t>
            </a:r>
            <a:r>
              <a:rPr lang="ru-RU" sz="2000" dirty="0"/>
              <a:t>. </a:t>
            </a:r>
            <a:endParaRPr lang="en-US" sz="2000" dirty="0"/>
          </a:p>
          <a:p>
            <a:endParaRPr lang="en-US" sz="2000" dirty="0"/>
          </a:p>
          <a:p>
            <a:r>
              <a:rPr lang="ru-RU" sz="2000" dirty="0"/>
              <a:t>Он отвечает за создание, настройку и сборку объектов, которые в Spring называются </a:t>
            </a:r>
            <a:r>
              <a:rPr lang="ru-RU" sz="2000" dirty="0" err="1"/>
              <a:t>Bean</a:t>
            </a:r>
            <a:r>
              <a:rPr lang="ru-RU" sz="2000" dirty="0"/>
              <a:t> – компонентами.</a:t>
            </a:r>
            <a:endParaRPr lang="en-US" sz="2000" dirty="0"/>
          </a:p>
          <a:p>
            <a:endParaRPr lang="en-US" sz="2000" dirty="0"/>
          </a:p>
          <a:p>
            <a:r>
              <a:rPr lang="ru-RU" sz="2000" dirty="0"/>
              <a:t>Также </a:t>
            </a:r>
            <a:r>
              <a:rPr lang="en-US" sz="2000" dirty="0"/>
              <a:t>Application</a:t>
            </a:r>
            <a:r>
              <a:rPr lang="ru-RU" sz="2000" dirty="0" err="1"/>
              <a:t>Context</a:t>
            </a:r>
            <a:r>
              <a:rPr lang="ru-RU" sz="2000" dirty="0"/>
              <a:t> отвечает за управление жизненными циклами бинов. 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E614F92-5679-64BA-702F-3F7258F72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Инверсия управления в </a:t>
            </a:r>
            <a:r>
              <a:rPr lang="en-US" dirty="0"/>
              <a:t>Spring</a:t>
            </a:r>
            <a:endParaRPr lang="ru-RU" dirty="0"/>
          </a:p>
        </p:txBody>
      </p:sp>
      <p:pic>
        <p:nvPicPr>
          <p:cNvPr id="5" name="Рисунок 4" descr="Изображение выглядит как Графика, графический дизайн, Шрифт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2189060-B0F3-A457-476C-58C873441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374" y="5764253"/>
            <a:ext cx="2183992" cy="1455994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6D2E9CF-23B1-6C69-F714-591E5A6A2B4E}"/>
              </a:ext>
            </a:extLst>
          </p:cNvPr>
          <p:cNvSpPr txBox="1">
            <a:spLocks/>
          </p:cNvSpPr>
          <p:nvPr/>
        </p:nvSpPr>
        <p:spPr>
          <a:xfrm>
            <a:off x="8798912" y="1980000"/>
            <a:ext cx="2612923" cy="3139665"/>
          </a:xfrm>
          <a:custGeom>
            <a:avLst/>
            <a:gdLst>
              <a:gd name="csX0" fmla="*/ 0 w 2612923"/>
              <a:gd name="csY0" fmla="*/ 0 h 3139665"/>
              <a:gd name="csX1" fmla="*/ 444197 w 2612923"/>
              <a:gd name="csY1" fmla="*/ 0 h 3139665"/>
              <a:gd name="csX2" fmla="*/ 940652 w 2612923"/>
              <a:gd name="csY2" fmla="*/ 0 h 3139665"/>
              <a:gd name="csX3" fmla="*/ 1489366 w 2612923"/>
              <a:gd name="csY3" fmla="*/ 0 h 3139665"/>
              <a:gd name="csX4" fmla="*/ 2038080 w 2612923"/>
              <a:gd name="csY4" fmla="*/ 0 h 3139665"/>
              <a:gd name="csX5" fmla="*/ 2612923 w 2612923"/>
              <a:gd name="csY5" fmla="*/ 0 h 3139665"/>
              <a:gd name="csX6" fmla="*/ 2612923 w 2612923"/>
              <a:gd name="csY6" fmla="*/ 460484 h 3139665"/>
              <a:gd name="csX7" fmla="*/ 2612923 w 2612923"/>
              <a:gd name="csY7" fmla="*/ 983762 h 3139665"/>
              <a:gd name="csX8" fmla="*/ 2612923 w 2612923"/>
              <a:gd name="csY8" fmla="*/ 1444246 h 3139665"/>
              <a:gd name="csX9" fmla="*/ 2612923 w 2612923"/>
              <a:gd name="csY9" fmla="*/ 1904730 h 3139665"/>
              <a:gd name="csX10" fmla="*/ 2612923 w 2612923"/>
              <a:gd name="csY10" fmla="*/ 2333818 h 3139665"/>
              <a:gd name="csX11" fmla="*/ 2612923 w 2612923"/>
              <a:gd name="csY11" fmla="*/ 3139665 h 3139665"/>
              <a:gd name="csX12" fmla="*/ 2064209 w 2612923"/>
              <a:gd name="csY12" fmla="*/ 3139665 h 3139665"/>
              <a:gd name="csX13" fmla="*/ 1515495 w 2612923"/>
              <a:gd name="csY13" fmla="*/ 3139665 h 3139665"/>
              <a:gd name="csX14" fmla="*/ 1045169 w 2612923"/>
              <a:gd name="csY14" fmla="*/ 3139665 h 3139665"/>
              <a:gd name="csX15" fmla="*/ 470326 w 2612923"/>
              <a:gd name="csY15" fmla="*/ 3139665 h 3139665"/>
              <a:gd name="csX16" fmla="*/ 0 w 2612923"/>
              <a:gd name="csY16" fmla="*/ 3139665 h 3139665"/>
              <a:gd name="csX17" fmla="*/ 0 w 2612923"/>
              <a:gd name="csY17" fmla="*/ 2647784 h 3139665"/>
              <a:gd name="csX18" fmla="*/ 0 w 2612923"/>
              <a:gd name="csY18" fmla="*/ 2124507 h 3139665"/>
              <a:gd name="csX19" fmla="*/ 0 w 2612923"/>
              <a:gd name="csY19" fmla="*/ 1664022 h 3139665"/>
              <a:gd name="csX20" fmla="*/ 0 w 2612923"/>
              <a:gd name="csY20" fmla="*/ 1109348 h 3139665"/>
              <a:gd name="csX21" fmla="*/ 0 w 2612923"/>
              <a:gd name="csY21" fmla="*/ 523278 h 3139665"/>
              <a:gd name="csX22" fmla="*/ 0 w 2612923"/>
              <a:gd name="csY22" fmla="*/ 0 h 313966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</a:cxnLst>
            <a:rect l="l" t="t" r="r" b="b"/>
            <a:pathLst>
              <a:path w="2612923" h="3139665" fill="none" extrusionOk="0">
                <a:moveTo>
                  <a:pt x="0" y="0"/>
                </a:moveTo>
                <a:cubicBezTo>
                  <a:pt x="184483" y="-9048"/>
                  <a:pt x="354773" y="38863"/>
                  <a:pt x="444197" y="0"/>
                </a:cubicBezTo>
                <a:cubicBezTo>
                  <a:pt x="533621" y="-38863"/>
                  <a:pt x="765752" y="13899"/>
                  <a:pt x="940652" y="0"/>
                </a:cubicBezTo>
                <a:cubicBezTo>
                  <a:pt x="1115553" y="-13899"/>
                  <a:pt x="1315910" y="46909"/>
                  <a:pt x="1489366" y="0"/>
                </a:cubicBezTo>
                <a:cubicBezTo>
                  <a:pt x="1662822" y="-46909"/>
                  <a:pt x="1789706" y="2417"/>
                  <a:pt x="2038080" y="0"/>
                </a:cubicBezTo>
                <a:cubicBezTo>
                  <a:pt x="2286454" y="-2417"/>
                  <a:pt x="2402508" y="31801"/>
                  <a:pt x="2612923" y="0"/>
                </a:cubicBezTo>
                <a:cubicBezTo>
                  <a:pt x="2663334" y="175397"/>
                  <a:pt x="2589714" y="235564"/>
                  <a:pt x="2612923" y="460484"/>
                </a:cubicBezTo>
                <a:cubicBezTo>
                  <a:pt x="2636132" y="685404"/>
                  <a:pt x="2550278" y="816554"/>
                  <a:pt x="2612923" y="983762"/>
                </a:cubicBezTo>
                <a:cubicBezTo>
                  <a:pt x="2675568" y="1150970"/>
                  <a:pt x="2586836" y="1350017"/>
                  <a:pt x="2612923" y="1444246"/>
                </a:cubicBezTo>
                <a:cubicBezTo>
                  <a:pt x="2639010" y="1538475"/>
                  <a:pt x="2591842" y="1721309"/>
                  <a:pt x="2612923" y="1904730"/>
                </a:cubicBezTo>
                <a:cubicBezTo>
                  <a:pt x="2634004" y="2088151"/>
                  <a:pt x="2569830" y="2207356"/>
                  <a:pt x="2612923" y="2333818"/>
                </a:cubicBezTo>
                <a:cubicBezTo>
                  <a:pt x="2656016" y="2460280"/>
                  <a:pt x="2536811" y="2741691"/>
                  <a:pt x="2612923" y="3139665"/>
                </a:cubicBezTo>
                <a:cubicBezTo>
                  <a:pt x="2425785" y="3145084"/>
                  <a:pt x="2254403" y="3092968"/>
                  <a:pt x="2064209" y="3139665"/>
                </a:cubicBezTo>
                <a:cubicBezTo>
                  <a:pt x="1874015" y="3186362"/>
                  <a:pt x="1782491" y="3129821"/>
                  <a:pt x="1515495" y="3139665"/>
                </a:cubicBezTo>
                <a:cubicBezTo>
                  <a:pt x="1248499" y="3149509"/>
                  <a:pt x="1196950" y="3110440"/>
                  <a:pt x="1045169" y="3139665"/>
                </a:cubicBezTo>
                <a:cubicBezTo>
                  <a:pt x="893388" y="3168890"/>
                  <a:pt x="686337" y="3117364"/>
                  <a:pt x="470326" y="3139665"/>
                </a:cubicBezTo>
                <a:cubicBezTo>
                  <a:pt x="254315" y="3161966"/>
                  <a:pt x="126319" y="3103547"/>
                  <a:pt x="0" y="3139665"/>
                </a:cubicBezTo>
                <a:cubicBezTo>
                  <a:pt x="-16656" y="2977070"/>
                  <a:pt x="10397" y="2783379"/>
                  <a:pt x="0" y="2647784"/>
                </a:cubicBezTo>
                <a:cubicBezTo>
                  <a:pt x="-10397" y="2512189"/>
                  <a:pt x="9722" y="2300079"/>
                  <a:pt x="0" y="2124507"/>
                </a:cubicBezTo>
                <a:cubicBezTo>
                  <a:pt x="-9722" y="1948935"/>
                  <a:pt x="14480" y="1791579"/>
                  <a:pt x="0" y="1664022"/>
                </a:cubicBezTo>
                <a:cubicBezTo>
                  <a:pt x="-14480" y="1536466"/>
                  <a:pt x="56854" y="1238550"/>
                  <a:pt x="0" y="1109348"/>
                </a:cubicBezTo>
                <a:cubicBezTo>
                  <a:pt x="-56854" y="980146"/>
                  <a:pt x="12430" y="728435"/>
                  <a:pt x="0" y="523278"/>
                </a:cubicBezTo>
                <a:cubicBezTo>
                  <a:pt x="-12430" y="318121"/>
                  <a:pt x="28005" y="112212"/>
                  <a:pt x="0" y="0"/>
                </a:cubicBezTo>
                <a:close/>
              </a:path>
              <a:path w="2612923" h="3139665" stroke="0" extrusionOk="0">
                <a:moveTo>
                  <a:pt x="0" y="0"/>
                </a:moveTo>
                <a:cubicBezTo>
                  <a:pt x="122375" y="-52456"/>
                  <a:pt x="330440" y="6250"/>
                  <a:pt x="444197" y="0"/>
                </a:cubicBezTo>
                <a:cubicBezTo>
                  <a:pt x="557954" y="-6250"/>
                  <a:pt x="839812" y="56598"/>
                  <a:pt x="966782" y="0"/>
                </a:cubicBezTo>
                <a:cubicBezTo>
                  <a:pt x="1093752" y="-56598"/>
                  <a:pt x="1373184" y="11530"/>
                  <a:pt x="1541625" y="0"/>
                </a:cubicBezTo>
                <a:cubicBezTo>
                  <a:pt x="1710066" y="-11530"/>
                  <a:pt x="1809542" y="38111"/>
                  <a:pt x="2038080" y="0"/>
                </a:cubicBezTo>
                <a:cubicBezTo>
                  <a:pt x="2266619" y="-38111"/>
                  <a:pt x="2436833" y="68975"/>
                  <a:pt x="2612923" y="0"/>
                </a:cubicBezTo>
                <a:cubicBezTo>
                  <a:pt x="2668085" y="273322"/>
                  <a:pt x="2584093" y="433427"/>
                  <a:pt x="2612923" y="554674"/>
                </a:cubicBezTo>
                <a:cubicBezTo>
                  <a:pt x="2641753" y="675921"/>
                  <a:pt x="2560888" y="858312"/>
                  <a:pt x="2612923" y="1077952"/>
                </a:cubicBezTo>
                <a:cubicBezTo>
                  <a:pt x="2664958" y="1297592"/>
                  <a:pt x="2564948" y="1420770"/>
                  <a:pt x="2612923" y="1538436"/>
                </a:cubicBezTo>
                <a:cubicBezTo>
                  <a:pt x="2660898" y="1656102"/>
                  <a:pt x="2587207" y="1844015"/>
                  <a:pt x="2612923" y="1998920"/>
                </a:cubicBezTo>
                <a:cubicBezTo>
                  <a:pt x="2638639" y="2153825"/>
                  <a:pt x="2602804" y="2280467"/>
                  <a:pt x="2612923" y="2459404"/>
                </a:cubicBezTo>
                <a:cubicBezTo>
                  <a:pt x="2623042" y="2638341"/>
                  <a:pt x="2555834" y="2862199"/>
                  <a:pt x="2612923" y="3139665"/>
                </a:cubicBezTo>
                <a:cubicBezTo>
                  <a:pt x="2425077" y="3195337"/>
                  <a:pt x="2220378" y="3094380"/>
                  <a:pt x="2090338" y="3139665"/>
                </a:cubicBezTo>
                <a:cubicBezTo>
                  <a:pt x="1960299" y="3184950"/>
                  <a:pt x="1810499" y="3126514"/>
                  <a:pt x="1593883" y="3139665"/>
                </a:cubicBezTo>
                <a:cubicBezTo>
                  <a:pt x="1377267" y="3152816"/>
                  <a:pt x="1264413" y="3129505"/>
                  <a:pt x="1123557" y="3139665"/>
                </a:cubicBezTo>
                <a:cubicBezTo>
                  <a:pt x="982701" y="3149825"/>
                  <a:pt x="805306" y="3126441"/>
                  <a:pt x="600972" y="3139665"/>
                </a:cubicBezTo>
                <a:cubicBezTo>
                  <a:pt x="396638" y="3152889"/>
                  <a:pt x="125293" y="3101227"/>
                  <a:pt x="0" y="3139665"/>
                </a:cubicBezTo>
                <a:cubicBezTo>
                  <a:pt x="-14643" y="2974721"/>
                  <a:pt x="9743" y="2811122"/>
                  <a:pt x="0" y="2710577"/>
                </a:cubicBezTo>
                <a:cubicBezTo>
                  <a:pt x="-9743" y="2610032"/>
                  <a:pt x="32389" y="2352354"/>
                  <a:pt x="0" y="2124507"/>
                </a:cubicBezTo>
                <a:cubicBezTo>
                  <a:pt x="-32389" y="1896660"/>
                  <a:pt x="32018" y="1899010"/>
                  <a:pt x="0" y="1695419"/>
                </a:cubicBezTo>
                <a:cubicBezTo>
                  <a:pt x="-32018" y="1491828"/>
                  <a:pt x="13008" y="1399579"/>
                  <a:pt x="0" y="1109348"/>
                </a:cubicBezTo>
                <a:cubicBezTo>
                  <a:pt x="-13008" y="819117"/>
                  <a:pt x="57906" y="780315"/>
                  <a:pt x="0" y="554674"/>
                </a:cubicBezTo>
                <a:cubicBezTo>
                  <a:pt x="-57906" y="329033"/>
                  <a:pt x="38586" y="126882"/>
                  <a:pt x="0" y="0"/>
                </a:cubicBezTo>
                <a:close/>
              </a:path>
            </a:pathLst>
          </a:custGeom>
          <a:ln w="19050">
            <a:solidFill>
              <a:srgbClr val="002C5C"/>
            </a:solidFill>
            <a:extLst>
              <a:ext uri="{C807C97D-BFC1-408E-A445-0C87EB9F89A2}">
                <ask:lineSketchStyleProps xmlns:ask="http://schemas.microsoft.com/office/drawing/2018/sketchyshapes" sd="260677286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2C5C"/>
                </a:solidFill>
                <a:latin typeface="Arial Nova Light" panose="020B0304020202020204" pitchFamily="34" charset="0"/>
              </a:rPr>
              <a:t>Spring Bean</a:t>
            </a:r>
            <a:r>
              <a:rPr lang="ru-RU" sz="2000" dirty="0">
                <a:solidFill>
                  <a:srgbClr val="002C5C"/>
                </a:solidFill>
                <a:latin typeface="Arial Nova Light" panose="020B0304020202020204" pitchFamily="34" charset="0"/>
              </a:rPr>
              <a:t> – это обычный объект </a:t>
            </a:r>
            <a:r>
              <a:rPr lang="en-US" sz="2000" dirty="0">
                <a:solidFill>
                  <a:srgbClr val="002C5C"/>
                </a:solidFill>
                <a:latin typeface="Arial Nova Light" panose="020B0304020202020204" pitchFamily="34" charset="0"/>
              </a:rPr>
              <a:t>Java</a:t>
            </a:r>
            <a:r>
              <a:rPr lang="ru-RU" sz="2000" dirty="0">
                <a:solidFill>
                  <a:srgbClr val="002C5C"/>
                </a:solidFill>
                <a:latin typeface="Arial Nova Light" panose="020B0304020202020204" pitchFamily="34" charset="0"/>
              </a:rPr>
              <a:t>, (</a:t>
            </a:r>
            <a:r>
              <a:rPr lang="en-US" sz="2000" dirty="0">
                <a:solidFill>
                  <a:srgbClr val="002C5C"/>
                </a:solidFill>
                <a:latin typeface="Arial Nova Light" panose="020B0304020202020204" pitchFamily="34" charset="0"/>
              </a:rPr>
              <a:t>POJO</a:t>
            </a:r>
            <a:r>
              <a:rPr lang="ru-RU" sz="2000" dirty="0">
                <a:solidFill>
                  <a:srgbClr val="002C5C"/>
                </a:solidFill>
                <a:latin typeface="Arial Nova Light" panose="020B0304020202020204" pitchFamily="34" charset="0"/>
              </a:rPr>
              <a:t>), в который закладывается дополнительная метаинформация, с помощью которой </a:t>
            </a:r>
            <a:r>
              <a:rPr lang="en-US" sz="2000" dirty="0">
                <a:solidFill>
                  <a:srgbClr val="002C5C"/>
                </a:solidFill>
                <a:latin typeface="Arial Nova Light" panose="020B0304020202020204" pitchFamily="34" charset="0"/>
              </a:rPr>
              <a:t>ApplicationContext</a:t>
            </a:r>
            <a:r>
              <a:rPr lang="ru-RU" sz="2000" dirty="0">
                <a:solidFill>
                  <a:srgbClr val="002C5C"/>
                </a:solidFill>
                <a:latin typeface="Arial Nova Light" panose="020B0304020202020204" pitchFamily="34" charset="0"/>
              </a:rPr>
              <a:t> распознает в нем сущность, которой он должен управлять.</a:t>
            </a:r>
          </a:p>
        </p:txBody>
      </p:sp>
    </p:spTree>
    <p:extLst>
      <p:ext uri="{BB962C8B-B14F-4D97-AF65-F5344CB8AC3E}">
        <p14:creationId xmlns:p14="http://schemas.microsoft.com/office/powerpoint/2010/main" val="2356320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07DE90-87DD-DEA5-2946-4B5F51D0C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00" y="360000"/>
            <a:ext cx="3931200" cy="900000"/>
          </a:xfrm>
        </p:spPr>
        <p:txBody>
          <a:bodyPr>
            <a:normAutofit/>
          </a:bodyPr>
          <a:lstStyle/>
          <a:p>
            <a:r>
              <a:rPr lang="ru-RU" sz="2800" dirty="0"/>
              <a:t>Реализация инверсии управления</a:t>
            </a:r>
            <a:r>
              <a:rPr lang="en-US" sz="2800" dirty="0"/>
              <a:t> </a:t>
            </a:r>
            <a:r>
              <a:rPr lang="ru-RU" sz="2800" dirty="0"/>
              <a:t>в </a:t>
            </a:r>
            <a:r>
              <a:rPr lang="en-US" sz="2800" dirty="0"/>
              <a:t>Spring</a:t>
            </a:r>
            <a:endParaRPr lang="ru-RU" sz="28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688ACA7-4D07-1432-FBD9-33D7FEB07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000" dirty="0"/>
              <a:t>Поиск зависимостей – вызывающий объект запрашивает у контейнера экземпляр класса с определённым именем или типом.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E0CE413-FA04-DBBE-482A-0EE3825AA39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000" dirty="0"/>
              <a:t>Внедрение зависимостей – способ, в котором контейнер передает экземпляры объектов по их имени другим объектам.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 descr="Изображение выглядит как Графика, графический дизайн, Шрифт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AB7380C-624D-8EEB-FFB9-ADC188E83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374" y="5764253"/>
            <a:ext cx="2183992" cy="1455994"/>
          </a:xfrm>
          <a:prstGeom prst="rect">
            <a:avLst/>
          </a:prstGeom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53096141-BF79-C3AD-9B48-047B004FB557}"/>
              </a:ext>
            </a:extLst>
          </p:cNvPr>
          <p:cNvGrpSpPr/>
          <p:nvPr/>
        </p:nvGrpSpPr>
        <p:grpSpPr>
          <a:xfrm>
            <a:off x="1609313" y="3598606"/>
            <a:ext cx="3518216" cy="2763990"/>
            <a:chOff x="807972" y="3736259"/>
            <a:chExt cx="3518216" cy="2763990"/>
          </a:xfrm>
        </p:grpSpPr>
        <p:sp>
          <p:nvSpPr>
            <p:cNvPr id="9" name="Скругленный прямоугольник 3">
              <a:extLst>
                <a:ext uri="{FF2B5EF4-FFF2-40B4-BE49-F238E27FC236}">
                  <a16:creationId xmlns:a16="http://schemas.microsoft.com/office/drawing/2014/main" id="{F45E1293-09BE-6A05-C0DE-E851810EDD7B}"/>
                </a:ext>
              </a:extLst>
            </p:cNvPr>
            <p:cNvSpPr/>
            <p:nvPr/>
          </p:nvSpPr>
          <p:spPr>
            <a:xfrm>
              <a:off x="952311" y="3736259"/>
              <a:ext cx="1356851" cy="629264"/>
            </a:xfrm>
            <a:prstGeom prst="roundRect">
              <a:avLst/>
            </a:prstGeom>
            <a:noFill/>
            <a:ln w="12700">
              <a:solidFill>
                <a:srgbClr val="002C5C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rgbClr val="002060"/>
                    </a:solidFill>
                  </a:ln>
                  <a:solidFill>
                    <a:srgbClr val="002C5C"/>
                  </a:solidFill>
                  <a:latin typeface="Arial Nova Light" panose="020B0304020202020204" pitchFamily="34" charset="0"/>
                </a:rPr>
                <a:t>ApplicationContext</a:t>
              </a:r>
              <a:endParaRPr lang="ru-RU" dirty="0">
                <a:ln>
                  <a:solidFill>
                    <a:srgbClr val="002060"/>
                  </a:solidFill>
                </a:ln>
                <a:solidFill>
                  <a:srgbClr val="002C5C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10" name="Скругленный прямоугольник 7">
              <a:extLst>
                <a:ext uri="{FF2B5EF4-FFF2-40B4-BE49-F238E27FC236}">
                  <a16:creationId xmlns:a16="http://schemas.microsoft.com/office/drawing/2014/main" id="{46181D1F-EE37-39F8-2734-C1EA6E4EF4AD}"/>
                </a:ext>
              </a:extLst>
            </p:cNvPr>
            <p:cNvSpPr/>
            <p:nvPr/>
          </p:nvSpPr>
          <p:spPr>
            <a:xfrm>
              <a:off x="807972" y="5870985"/>
              <a:ext cx="1645527" cy="629264"/>
            </a:xfrm>
            <a:prstGeom prst="roundRect">
              <a:avLst/>
            </a:prstGeom>
            <a:noFill/>
            <a:ln w="12700">
              <a:solidFill>
                <a:srgbClr val="002C5C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ln>
                    <a:solidFill>
                      <a:srgbClr val="002060"/>
                    </a:solidFill>
                  </a:ln>
                  <a:solidFill>
                    <a:srgbClr val="002C5C"/>
                  </a:solidFill>
                  <a:latin typeface="Arial Nova Light" panose="020B0304020202020204" pitchFamily="34" charset="0"/>
                </a:rPr>
                <a:t>Вызывающий объект</a:t>
              </a:r>
            </a:p>
          </p:txBody>
        </p: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8E244D3A-3920-E0D4-6212-9A17575A4862}"/>
                </a:ext>
              </a:extLst>
            </p:cNvPr>
            <p:cNvCxnSpPr>
              <a:cxnSpLocks/>
              <a:stCxn id="10" idx="0"/>
              <a:endCxn id="9" idx="2"/>
            </p:cNvCxnSpPr>
            <p:nvPr/>
          </p:nvCxnSpPr>
          <p:spPr>
            <a:xfrm flipV="1">
              <a:off x="1630736" y="4365523"/>
              <a:ext cx="1" cy="1505462"/>
            </a:xfrm>
            <a:prstGeom prst="straightConnector1">
              <a:avLst/>
            </a:prstGeom>
            <a:ln w="12700">
              <a:solidFill>
                <a:srgbClr val="002C5C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494D939-3CBC-672C-A88B-C6EACC4AC763}"/>
                </a:ext>
              </a:extLst>
            </p:cNvPr>
            <p:cNvSpPr txBox="1"/>
            <p:nvPr/>
          </p:nvSpPr>
          <p:spPr>
            <a:xfrm>
              <a:off x="1630735" y="4476191"/>
              <a:ext cx="269545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solidFill>
                    <a:srgbClr val="002060"/>
                  </a:solidFill>
                  <a:latin typeface="Arial Nova Light" panose="020B0304020202020204" pitchFamily="34" charset="0"/>
                </a:rPr>
                <a:t>Сударь, дайте, пожалуйста, объект </a:t>
              </a:r>
              <a:r>
                <a:rPr lang="en-US" sz="1600" dirty="0">
                  <a:solidFill>
                    <a:srgbClr val="002060"/>
                  </a:solidFill>
                  <a:latin typeface="Arial Nova Light" panose="020B0304020202020204" pitchFamily="34" charset="0"/>
                </a:rPr>
                <a:t>UserServiceImpl</a:t>
              </a:r>
              <a:r>
                <a:rPr lang="ru-RU" sz="1600" dirty="0">
                  <a:solidFill>
                    <a:srgbClr val="002060"/>
                  </a:solidFill>
                  <a:latin typeface="Arial Nova Light" panose="020B0304020202020204" pitchFamily="34" charset="0"/>
                </a:rPr>
                <a:t>, который имплементирует </a:t>
              </a:r>
              <a:r>
                <a:rPr lang="en-US" sz="1600" dirty="0">
                  <a:solidFill>
                    <a:srgbClr val="002060"/>
                  </a:solidFill>
                  <a:latin typeface="Arial Nova Light" panose="020B0304020202020204" pitchFamily="34" charset="0"/>
                </a:rPr>
                <a:t>UserService. </a:t>
              </a:r>
              <a:endParaRPr lang="ru-RU" sz="1600" dirty="0">
                <a:solidFill>
                  <a:srgbClr val="002060"/>
                </a:solidFill>
                <a:latin typeface="Arial Nova Light" panose="020B0304020202020204" pitchFamily="34" charset="0"/>
              </a:endParaRPr>
            </a:p>
          </p:txBody>
        </p:sp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4AAF107-4972-C465-F146-EFF20C9581A7}"/>
              </a:ext>
            </a:extLst>
          </p:cNvPr>
          <p:cNvGrpSpPr/>
          <p:nvPr/>
        </p:nvGrpSpPr>
        <p:grpSpPr>
          <a:xfrm>
            <a:off x="6261911" y="3593432"/>
            <a:ext cx="3755308" cy="2769163"/>
            <a:chOff x="7598492" y="3723711"/>
            <a:chExt cx="3755308" cy="2769163"/>
          </a:xfrm>
        </p:grpSpPr>
        <p:sp>
          <p:nvSpPr>
            <p:cNvPr id="14" name="Скругленный прямоугольник 5">
              <a:extLst>
                <a:ext uri="{FF2B5EF4-FFF2-40B4-BE49-F238E27FC236}">
                  <a16:creationId xmlns:a16="http://schemas.microsoft.com/office/drawing/2014/main" id="{929A8E70-E97A-A120-CB3F-44746008DF3C}"/>
                </a:ext>
              </a:extLst>
            </p:cNvPr>
            <p:cNvSpPr/>
            <p:nvPr/>
          </p:nvSpPr>
          <p:spPr>
            <a:xfrm>
              <a:off x="9299473" y="3723711"/>
              <a:ext cx="1356851" cy="629264"/>
            </a:xfrm>
            <a:prstGeom prst="roundRect">
              <a:avLst/>
            </a:prstGeom>
            <a:noFill/>
            <a:ln w="12700">
              <a:solidFill>
                <a:srgbClr val="002C5C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rgbClr val="002060"/>
                    </a:solidFill>
                  </a:ln>
                  <a:solidFill>
                    <a:srgbClr val="002C5C"/>
                  </a:solidFill>
                  <a:latin typeface="Arial Nova Light" panose="020B0304020202020204" pitchFamily="34" charset="0"/>
                </a:rPr>
                <a:t>ApplicationContext</a:t>
              </a:r>
              <a:endParaRPr lang="ru-RU" dirty="0">
                <a:ln>
                  <a:solidFill>
                    <a:srgbClr val="002060"/>
                  </a:solidFill>
                </a:ln>
                <a:solidFill>
                  <a:srgbClr val="002C5C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15" name="Скругленный прямоугольник 16">
              <a:extLst>
                <a:ext uri="{FF2B5EF4-FFF2-40B4-BE49-F238E27FC236}">
                  <a16:creationId xmlns:a16="http://schemas.microsoft.com/office/drawing/2014/main" id="{A868C3F7-5207-6DFB-0D7F-B6C09F656EEB}"/>
                </a:ext>
              </a:extLst>
            </p:cNvPr>
            <p:cNvSpPr/>
            <p:nvPr/>
          </p:nvSpPr>
          <p:spPr>
            <a:xfrm>
              <a:off x="8601998" y="5645801"/>
              <a:ext cx="2751802" cy="847073"/>
            </a:xfrm>
            <a:prstGeom prst="roundRect">
              <a:avLst/>
            </a:prstGeom>
            <a:noFill/>
            <a:ln w="12700">
              <a:solidFill>
                <a:srgbClr val="002C5C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ln>
                    <a:solidFill>
                      <a:srgbClr val="002060"/>
                    </a:solidFill>
                  </a:ln>
                  <a:solidFill>
                    <a:srgbClr val="002C5C"/>
                  </a:solidFill>
                  <a:latin typeface="Arial Nova Light" panose="020B0304020202020204" pitchFamily="34" charset="0"/>
                </a:rPr>
                <a:t>Объект, в классе которого объявлено поле </a:t>
              </a:r>
              <a:r>
                <a:rPr lang="en-US" dirty="0">
                  <a:ln>
                    <a:solidFill>
                      <a:srgbClr val="002060"/>
                    </a:solidFill>
                  </a:ln>
                  <a:solidFill>
                    <a:srgbClr val="002C5C"/>
                  </a:solidFill>
                  <a:latin typeface="Arial Nova Light" panose="020B0304020202020204" pitchFamily="34" charset="0"/>
                </a:rPr>
                <a:t>UserService</a:t>
              </a:r>
              <a:endParaRPr lang="ru-RU" dirty="0">
                <a:ln>
                  <a:solidFill>
                    <a:srgbClr val="002060"/>
                  </a:solidFill>
                </a:ln>
                <a:solidFill>
                  <a:srgbClr val="002C5C"/>
                </a:solidFill>
                <a:latin typeface="Arial Nova Light" panose="020B0304020202020204" pitchFamily="34" charset="0"/>
              </a:endParaRPr>
            </a:p>
          </p:txBody>
        </p:sp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45149752-7F71-80CF-5811-E8C968B41902}"/>
                </a:ext>
              </a:extLst>
            </p:cNvPr>
            <p:cNvCxnSpPr>
              <a:cxnSpLocks/>
              <a:stCxn id="14" idx="2"/>
              <a:endCxn id="15" idx="0"/>
            </p:cNvCxnSpPr>
            <p:nvPr/>
          </p:nvCxnSpPr>
          <p:spPr>
            <a:xfrm>
              <a:off x="9977899" y="4352975"/>
              <a:ext cx="0" cy="1292826"/>
            </a:xfrm>
            <a:prstGeom prst="straightConnector1">
              <a:avLst/>
            </a:prstGeom>
            <a:ln w="12700">
              <a:solidFill>
                <a:srgbClr val="002C5C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77066BB-9782-9BF4-A174-E440E941BF82}"/>
                </a:ext>
              </a:extLst>
            </p:cNvPr>
            <p:cNvSpPr txBox="1"/>
            <p:nvPr/>
          </p:nvSpPr>
          <p:spPr>
            <a:xfrm>
              <a:off x="7598492" y="4468817"/>
              <a:ext cx="2379406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solidFill>
                    <a:srgbClr val="002060"/>
                  </a:solidFill>
                  <a:latin typeface="Arial Nova Light" panose="020B0304020202020204" pitchFamily="34" charset="0"/>
                </a:rPr>
                <a:t>Сударь, я заметил, что вам нужен </a:t>
              </a:r>
              <a:r>
                <a:rPr lang="en-US" sz="1600" dirty="0">
                  <a:solidFill>
                    <a:srgbClr val="002060"/>
                  </a:solidFill>
                  <a:latin typeface="Arial Nova Light" panose="020B0304020202020204" pitchFamily="34" charset="0"/>
                </a:rPr>
                <a:t>UserService</a:t>
              </a:r>
              <a:r>
                <a:rPr lang="ru-RU" sz="1600" dirty="0">
                  <a:solidFill>
                    <a:srgbClr val="002060"/>
                  </a:solidFill>
                  <a:latin typeface="Arial Nova Light" panose="020B0304020202020204" pitchFamily="34" charset="0"/>
                </a:rPr>
                <a:t>. Держите.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7795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49F57-45B6-3C83-C2AB-5860133AD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Графика, графический дизайн, Шрифт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D5EE5AE-3F76-4222-6CF1-F8D4142E4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374" y="5764253"/>
            <a:ext cx="2183992" cy="1455994"/>
          </a:xfrm>
          <a:prstGeom prst="rect">
            <a:avLst/>
          </a:prstGeom>
        </p:spPr>
      </p:pic>
      <p:pic>
        <p:nvPicPr>
          <p:cNvPr id="20" name="Рисунок 1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138A85B-E3F6-9D53-34AA-FFEFE6A8E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801" y="1690687"/>
            <a:ext cx="9290869" cy="436320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127000" dir="2700000" algn="tl" rotWithShape="0">
              <a:schemeClr val="tx1">
                <a:lumMod val="95000"/>
                <a:lumOff val="5000"/>
                <a:alpha val="20000"/>
              </a:schemeClr>
            </a:outerShdw>
            <a:reflection stA="45000" endPos="0" dist="50800" dir="5400000" sy="-100000" algn="bl" rotWithShape="0"/>
            <a:softEdge rad="0"/>
          </a:effectLst>
        </p:spPr>
      </p:pic>
      <p:sp>
        <p:nvSpPr>
          <p:cNvPr id="23" name="Заголовок 3">
            <a:extLst>
              <a:ext uri="{FF2B5EF4-FFF2-40B4-BE49-F238E27FC236}">
                <a16:creationId xmlns:a16="http://schemas.microsoft.com/office/drawing/2014/main" id="{676E99BA-4D6F-2A68-1B4D-8C164CD18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00" y="360000"/>
            <a:ext cx="3932237" cy="1260000"/>
          </a:xfrm>
        </p:spPr>
        <p:txBody>
          <a:bodyPr>
            <a:normAutofit/>
          </a:bodyPr>
          <a:lstStyle/>
          <a:p>
            <a:r>
              <a:rPr lang="ru-RU" sz="2800" dirty="0"/>
              <a:t>Реализация инверсии управления</a:t>
            </a:r>
            <a:r>
              <a:rPr lang="en-US" sz="2800" dirty="0"/>
              <a:t>. </a:t>
            </a:r>
            <a:r>
              <a:rPr lang="ru-RU" sz="2800" dirty="0"/>
              <a:t>Поиск зависимостей</a:t>
            </a:r>
          </a:p>
        </p:txBody>
      </p:sp>
    </p:spTree>
    <p:extLst>
      <p:ext uri="{BB962C8B-B14F-4D97-AF65-F5344CB8AC3E}">
        <p14:creationId xmlns:p14="http://schemas.microsoft.com/office/powerpoint/2010/main" val="3351095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C2FC3-D181-DE13-0436-7121B1683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408ECF86-5580-F380-2BFF-396A92601F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1980000"/>
            <a:ext cx="11473200" cy="4512250"/>
          </a:xfrm>
        </p:spPr>
        <p:txBody>
          <a:bodyPr>
            <a:noAutofit/>
          </a:bodyPr>
          <a:lstStyle/>
          <a:p>
            <a:r>
              <a:rPr lang="ru-RU" sz="2000" dirty="0"/>
              <a:t>Внедрение зависимостей в Spring реализуется несколькими способами:</a:t>
            </a:r>
          </a:p>
          <a:p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‒"/>
            </a:pPr>
            <a:r>
              <a:rPr lang="ru-RU" sz="2000" dirty="0"/>
              <a:t>внедрение через конструктор;</a:t>
            </a:r>
          </a:p>
          <a:p>
            <a:pPr marL="342900" indent="-342900">
              <a:buFont typeface="Arial" panose="020B0604020202020204" pitchFamily="34" charset="0"/>
              <a:buChar char="‒"/>
            </a:pPr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‒"/>
            </a:pPr>
            <a:r>
              <a:rPr lang="ru-RU" sz="2000" dirty="0"/>
              <a:t>внедрение через </a:t>
            </a:r>
            <a:r>
              <a:rPr lang="en-US" sz="2000" dirty="0"/>
              <a:t>set-</a:t>
            </a:r>
            <a:r>
              <a:rPr lang="ru-RU" sz="2000" dirty="0"/>
              <a:t>метод;</a:t>
            </a:r>
          </a:p>
          <a:p>
            <a:pPr marL="342900" indent="-342900">
              <a:buFont typeface="Arial" panose="020B0604020202020204" pitchFamily="34" charset="0"/>
              <a:buChar char="‒"/>
            </a:pPr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‒"/>
            </a:pPr>
            <a:r>
              <a:rPr lang="ru-RU" sz="2000" dirty="0"/>
              <a:t>внедрение через свойства.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1CAD400-8332-D112-AABC-BCBDE83CF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инверсии управления</a:t>
            </a:r>
            <a:r>
              <a:rPr lang="en-US" dirty="0"/>
              <a:t>. </a:t>
            </a:r>
            <a:r>
              <a:rPr lang="ru-RU" dirty="0"/>
              <a:t>Внедрение зависимостей</a:t>
            </a:r>
          </a:p>
        </p:txBody>
      </p:sp>
      <p:pic>
        <p:nvPicPr>
          <p:cNvPr id="2" name="Рисунок 1" descr="Изображение выглядит как Графика, графический дизайн, Шрифт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225EC1E-EA12-4C70-06B5-5FB2B987E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374" y="5764253"/>
            <a:ext cx="2183992" cy="145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53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6D3B6-22CE-B27B-E6EF-8EFC2A067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CC89ABA-B6BE-8D8E-1204-8CB0F973D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Внедрение зависимостей. Конструктор</a:t>
            </a:r>
          </a:p>
        </p:txBody>
      </p:sp>
      <p:pic>
        <p:nvPicPr>
          <p:cNvPr id="2" name="Рисунок 1" descr="Изображение выглядит как Графика, графический дизайн, Шрифт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4629429-DC1C-F14C-DE15-3FA98E5C9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374" y="5764253"/>
            <a:ext cx="2183992" cy="145599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29FB35-F9E4-464F-D126-E40F94A44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519" y="1690688"/>
            <a:ext cx="9144962" cy="436320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127000" dir="2700000" algn="tl" rotWithShape="0">
              <a:schemeClr val="tx1">
                <a:lumMod val="95000"/>
                <a:lumOff val="5000"/>
                <a:alpha val="20000"/>
              </a:schemeClr>
            </a:outerShdw>
            <a:reflection stA="45000" endPos="0" dist="508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593878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18C69-0206-5D23-9C99-84508F792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8557F6F-456B-88D7-4D2C-DEF24F767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Внедрение зависимостей. Конструктор</a:t>
            </a:r>
            <a:r>
              <a:rPr lang="en-US" dirty="0"/>
              <a:t>. Spring</a:t>
            </a:r>
            <a:endParaRPr lang="ru-RU" dirty="0"/>
          </a:p>
        </p:txBody>
      </p:sp>
      <p:pic>
        <p:nvPicPr>
          <p:cNvPr id="2" name="Рисунок 1" descr="Изображение выглядит как Графика, графический дизайн, Шрифт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5B3219D-B704-A7E2-1413-3BFA5C3FD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374" y="5764253"/>
            <a:ext cx="2183992" cy="145599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E9007F1-78DB-C81A-B157-AAC92A8C4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6937" y="1690688"/>
            <a:ext cx="9018125" cy="436320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127000" dir="2700000" algn="tl" rotWithShape="0">
              <a:schemeClr val="tx1">
                <a:lumMod val="95000"/>
                <a:lumOff val="5000"/>
                <a:alpha val="20000"/>
              </a:schemeClr>
            </a:outerShdw>
            <a:reflection stA="45000" endPos="0" dist="508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831911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D752A-AFBE-79D0-9597-5BCEC67FD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850A11F-7361-6656-4A4A-2C3970852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Внедрение зависимостей. </a:t>
            </a:r>
            <a:r>
              <a:rPr lang="en-US" dirty="0"/>
              <a:t>Set-</a:t>
            </a:r>
            <a:r>
              <a:rPr lang="ru-RU" dirty="0"/>
              <a:t>метод</a:t>
            </a:r>
          </a:p>
        </p:txBody>
      </p:sp>
      <p:pic>
        <p:nvPicPr>
          <p:cNvPr id="2" name="Рисунок 1" descr="Изображение выглядит как Графика, графический дизайн, Шрифт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0C535C3-15BF-D5DB-8476-78AABCEC5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374" y="5764253"/>
            <a:ext cx="2183992" cy="145599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AC964DD-3723-08EA-4745-F93E30C6A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4569" y="1690688"/>
            <a:ext cx="8702862" cy="4620038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127000" dir="2700000" algn="tl" rotWithShape="0">
              <a:schemeClr val="tx1">
                <a:lumMod val="95000"/>
                <a:lumOff val="5000"/>
                <a:alpha val="20000"/>
              </a:schemeClr>
            </a:outerShdw>
            <a:reflection stA="45000" endPos="0" dist="508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44294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8A8A4-21C1-C2F7-F177-D293992CE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1FCE336-D72E-F00A-4E53-99F0CD61E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Внедрение зависимостей. </a:t>
            </a:r>
            <a:r>
              <a:rPr lang="en-US" dirty="0"/>
              <a:t>Set</a:t>
            </a:r>
            <a:r>
              <a:rPr lang="ru-RU" dirty="0"/>
              <a:t>-метод.</a:t>
            </a:r>
            <a:r>
              <a:rPr lang="en-US" dirty="0"/>
              <a:t> Spring</a:t>
            </a:r>
            <a:endParaRPr lang="ru-RU" dirty="0"/>
          </a:p>
        </p:txBody>
      </p:sp>
      <p:pic>
        <p:nvPicPr>
          <p:cNvPr id="2" name="Рисунок 1" descr="Изображение выглядит как Графика, графический дизайн, Шрифт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4E4FE80-F054-3355-BB9A-26EC3DED4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374" y="5764253"/>
            <a:ext cx="2183992" cy="145599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A59BCE-19A5-E2C7-9A60-9783A1F98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4860" y="1690688"/>
            <a:ext cx="8622280" cy="4620038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127000" dir="2700000" algn="tl" rotWithShape="0">
              <a:schemeClr val="tx1">
                <a:lumMod val="95000"/>
                <a:lumOff val="5000"/>
                <a:alpha val="20000"/>
              </a:schemeClr>
            </a:outerShdw>
            <a:reflection stA="45000" endPos="0" dist="508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522151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92FDE-2001-3A3A-6AE1-3C4C78132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672FDFD-FB99-0D5F-0D04-CEB40D35E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Внедрение зависимостей</a:t>
            </a:r>
            <a:r>
              <a:rPr lang="en-US" dirty="0"/>
              <a:t>. </a:t>
            </a:r>
            <a:r>
              <a:rPr lang="ru-RU" dirty="0"/>
              <a:t>Свойства</a:t>
            </a:r>
          </a:p>
        </p:txBody>
      </p:sp>
      <p:pic>
        <p:nvPicPr>
          <p:cNvPr id="2" name="Рисунок 1" descr="Изображение выглядит как Графика, графический дизайн, Шрифт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C63F87F-6C65-2F6F-8B52-45C48AF2A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374" y="5764253"/>
            <a:ext cx="2183992" cy="145599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42D118-8D8F-64A2-DE71-C0A3879E19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7485" y="1690688"/>
            <a:ext cx="9977029" cy="4216336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127000" dir="2700000" algn="tl" rotWithShape="0">
              <a:schemeClr val="tx1">
                <a:lumMod val="95000"/>
                <a:lumOff val="5000"/>
                <a:alpha val="20000"/>
              </a:schemeClr>
            </a:outerShdw>
            <a:reflection stA="45000" endPos="0" dist="508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637789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47434-C79A-5DE2-C4F9-0BD6E99BC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5F13F24-2917-2344-0DEB-AE97F4894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Внедрение зависимостей</a:t>
            </a:r>
            <a:r>
              <a:rPr lang="en-US" dirty="0"/>
              <a:t>. </a:t>
            </a:r>
            <a:r>
              <a:rPr lang="ru-RU" dirty="0"/>
              <a:t>Свойства. </a:t>
            </a:r>
            <a:r>
              <a:rPr lang="en-US" dirty="0"/>
              <a:t>Spring</a:t>
            </a:r>
            <a:endParaRPr lang="ru-RU" dirty="0"/>
          </a:p>
        </p:txBody>
      </p:sp>
      <p:pic>
        <p:nvPicPr>
          <p:cNvPr id="2" name="Рисунок 1" descr="Изображение выглядит как Графика, графический дизайн, Шрифт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93E5DA5-6990-9D0D-4B56-B0DE3B025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374" y="5764253"/>
            <a:ext cx="2183992" cy="145599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C94E01-186B-A208-8719-A308820B3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3615" y="1690688"/>
            <a:ext cx="9964770" cy="4216336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127000" dir="2700000" algn="tl" rotWithShape="0">
              <a:schemeClr val="tx1">
                <a:lumMod val="95000"/>
                <a:lumOff val="5000"/>
                <a:alpha val="20000"/>
              </a:schemeClr>
            </a:outerShdw>
            <a:reflection stA="45000" endPos="0" dist="508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122586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A6015-328E-4342-A871-8DF4C2CA3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Объект 4" descr="Изображение выглядит как черный, темнот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C675323-55A6-E6AD-64A4-2BD8DDF01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624" y="1919088"/>
            <a:ext cx="2768272" cy="4218912"/>
          </a:xfrm>
          <a:prstGeom prst="rect">
            <a:avLst/>
          </a:prstGeom>
        </p:spPr>
      </p:pic>
      <p:sp>
        <p:nvSpPr>
          <p:cNvPr id="9" name="Облачко с текстом: овальное 8">
            <a:extLst>
              <a:ext uri="{FF2B5EF4-FFF2-40B4-BE49-F238E27FC236}">
                <a16:creationId xmlns:a16="http://schemas.microsoft.com/office/drawing/2014/main" id="{495F7449-BB0F-40E3-599C-FBE2C2B94E46}"/>
              </a:ext>
            </a:extLst>
          </p:cNvPr>
          <p:cNvSpPr/>
          <p:nvPr/>
        </p:nvSpPr>
        <p:spPr>
          <a:xfrm>
            <a:off x="5237928" y="719999"/>
            <a:ext cx="3904144" cy="1640797"/>
          </a:xfrm>
          <a:prstGeom prst="wedgeEllipseCallout">
            <a:avLst>
              <a:gd name="adj1" fmla="val -34749"/>
              <a:gd name="adj2" fmla="val 72558"/>
            </a:avLst>
          </a:prstGeom>
          <a:noFill/>
          <a:ln w="12700">
            <a:solidFill>
              <a:srgbClr val="002C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2C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Это еще что такое</a:t>
            </a:r>
            <a:r>
              <a:rPr lang="en-US" dirty="0">
                <a:solidFill>
                  <a:srgbClr val="002C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ru-RU" dirty="0">
              <a:solidFill>
                <a:srgbClr val="002C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427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FE80B-4524-DBBF-A7AC-FFA4A0ED0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12CA3D-0E50-88A8-27E2-0EF28617B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не магия. Этапы запуска Spring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26107F-18AE-44F8-AA6F-CA0554624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Этап 1. Парсинг конфигурации и создание </a:t>
            </a:r>
            <a:r>
              <a:rPr lang="en-US" sz="2000" b="1" dirty="0"/>
              <a:t>BeanDefinition</a:t>
            </a:r>
            <a:r>
              <a:rPr lang="en-US" sz="2000" dirty="0"/>
              <a:t> </a:t>
            </a:r>
            <a:r>
              <a:rPr lang="ru-RU" sz="2000" dirty="0"/>
              <a:t>всех бинов, которые нам понадобятся.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Этап 2. Настройка созданных </a:t>
            </a:r>
            <a:r>
              <a:rPr lang="en-US" sz="2000" b="1" dirty="0"/>
              <a:t>BeanDefinition</a:t>
            </a:r>
            <a:r>
              <a:rPr lang="ru-RU" sz="2000" dirty="0"/>
              <a:t>.</a:t>
            </a:r>
            <a:endParaRPr lang="en-US" sz="2000" b="1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Этап 3. Создание кастомных </a:t>
            </a:r>
            <a:r>
              <a:rPr lang="en-US" sz="2000" b="1" dirty="0"/>
              <a:t>FactoryBean</a:t>
            </a:r>
            <a:r>
              <a:rPr lang="ru-RU" sz="2000" dirty="0"/>
              <a:t>.</a:t>
            </a:r>
            <a:endParaRPr lang="en-US" sz="2000" b="1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Этап 4. </a:t>
            </a:r>
            <a:r>
              <a:rPr lang="en-US" sz="2000" b="1" dirty="0"/>
              <a:t>BeanFactory</a:t>
            </a:r>
            <a:r>
              <a:rPr lang="en-US" sz="2000" dirty="0"/>
              <a:t> </a:t>
            </a:r>
            <a:r>
              <a:rPr lang="ru-RU" sz="2000" dirty="0"/>
              <a:t>создает экземпляры бинов, при необходимости делегируя создание </a:t>
            </a:r>
            <a:r>
              <a:rPr lang="ru-RU" sz="2000" dirty="0" err="1"/>
              <a:t>бина</a:t>
            </a:r>
            <a:r>
              <a:rPr lang="ru-RU" sz="2000" dirty="0"/>
              <a:t> </a:t>
            </a:r>
            <a:r>
              <a:rPr lang="en-US" sz="2000" b="1" dirty="0"/>
              <a:t>FactoryBean</a:t>
            </a:r>
            <a:r>
              <a:rPr lang="ru-RU" sz="2000" dirty="0"/>
              <a:t>.</a:t>
            </a:r>
            <a:endParaRPr lang="en-US" sz="2000" b="1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Этап 5. Настройка созданных бинов.</a:t>
            </a:r>
          </a:p>
        </p:txBody>
      </p:sp>
      <p:pic>
        <p:nvPicPr>
          <p:cNvPr id="4" name="Рисунок 3" descr="Изображение выглядит как Графика, графический дизайн, Шрифт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F24EAE4-C886-1584-E044-0C7D2BE25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374" y="5764253"/>
            <a:ext cx="2183992" cy="145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62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77DB7-F885-E44B-D017-D44BE04FC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5EEAD1A4-0A35-1185-4B3C-6036CF9F55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1980000"/>
            <a:ext cx="11473200" cy="4512250"/>
          </a:xfrm>
        </p:spPr>
        <p:txBody>
          <a:bodyPr>
            <a:noAutofit/>
          </a:bodyPr>
          <a:lstStyle/>
          <a:p>
            <a:r>
              <a:rPr lang="ru-RU" sz="2000" dirty="0"/>
              <a:t>У </a:t>
            </a:r>
            <a:r>
              <a:rPr lang="en-US" sz="2000" dirty="0"/>
              <a:t>Spring </a:t>
            </a:r>
            <a:r>
              <a:rPr lang="ru-RU" sz="2000" dirty="0"/>
              <a:t>есть 4 способа конфигурации:</a:t>
            </a:r>
          </a:p>
          <a:p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‒"/>
            </a:pPr>
            <a:r>
              <a:rPr lang="en-US" sz="2000" dirty="0"/>
              <a:t>XML </a:t>
            </a:r>
            <a:r>
              <a:rPr lang="ru-RU" sz="2000" dirty="0"/>
              <a:t>конфигурация, </a:t>
            </a:r>
            <a:br>
              <a:rPr lang="ru-RU" sz="2000" dirty="0"/>
            </a:br>
            <a:r>
              <a:rPr lang="ru-RU" sz="2000" dirty="0"/>
              <a:t>Конструктор: </a:t>
            </a:r>
            <a:r>
              <a:rPr lang="en-US" sz="2000" dirty="0" err="1"/>
              <a:t>ClassPathXmlApplicationContext</a:t>
            </a:r>
            <a:r>
              <a:rPr lang="en-US" sz="2000" dirty="0"/>
              <a:t>(“context.xml”)</a:t>
            </a:r>
            <a:r>
              <a:rPr lang="ru-RU" sz="2000" dirty="0"/>
              <a:t>.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‒"/>
            </a:pPr>
            <a:r>
              <a:rPr lang="en-US" sz="2000" dirty="0"/>
              <a:t>Groovy </a:t>
            </a:r>
            <a:r>
              <a:rPr lang="ru-RU" sz="2000" dirty="0"/>
              <a:t>конфигурация, </a:t>
            </a:r>
            <a:br>
              <a:rPr lang="ru-RU" sz="2000" dirty="0"/>
            </a:br>
            <a:r>
              <a:rPr lang="ru-RU" sz="2000" dirty="0"/>
              <a:t>Конструктор: </a:t>
            </a:r>
            <a:r>
              <a:rPr lang="en-US" sz="2000" dirty="0" err="1"/>
              <a:t>GenericGroovyApplicationContext</a:t>
            </a:r>
            <a:r>
              <a:rPr lang="en-US" sz="2000" dirty="0"/>
              <a:t>(“</a:t>
            </a:r>
            <a:r>
              <a:rPr lang="en-US" sz="2000" dirty="0" err="1"/>
              <a:t>context.groovy</a:t>
            </a:r>
            <a:r>
              <a:rPr lang="en-US" sz="2000" dirty="0"/>
              <a:t>”)</a:t>
            </a:r>
            <a:r>
              <a:rPr lang="ru-RU" sz="2000" dirty="0"/>
              <a:t>.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‒"/>
            </a:pPr>
            <a:r>
              <a:rPr lang="ru-RU" sz="2000" dirty="0"/>
              <a:t>Конфигурация через аннотации с указанием пакета для сканирования,</a:t>
            </a:r>
            <a:br>
              <a:rPr lang="ru-RU" sz="2000" dirty="0"/>
            </a:br>
            <a:r>
              <a:rPr lang="ru-RU" sz="2000" dirty="0"/>
              <a:t>Конструктор: </a:t>
            </a:r>
            <a:r>
              <a:rPr lang="en-US" sz="2000" dirty="0" err="1"/>
              <a:t>AnnotationConfigApplicationContext</a:t>
            </a:r>
            <a:r>
              <a:rPr lang="en-US" sz="2000" dirty="0"/>
              <a:t>(“package.name”)</a:t>
            </a:r>
            <a:r>
              <a:rPr lang="ru-RU" sz="2000" dirty="0"/>
              <a:t>.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‒"/>
            </a:pPr>
            <a:r>
              <a:rPr lang="en-US" sz="2000" dirty="0"/>
              <a:t>Java Config,</a:t>
            </a:r>
            <a:br>
              <a:rPr lang="en-US" sz="2000" dirty="0"/>
            </a:br>
            <a:r>
              <a:rPr lang="ru-RU" sz="2000" dirty="0"/>
              <a:t>Конструктор: </a:t>
            </a:r>
            <a:r>
              <a:rPr lang="en-US" sz="2000" dirty="0" err="1"/>
              <a:t>AnnotationConfigApplicationContext</a:t>
            </a:r>
            <a:r>
              <a:rPr lang="en-US" sz="2000" dirty="0"/>
              <a:t>(</a:t>
            </a:r>
            <a:r>
              <a:rPr lang="en-US" sz="2000" dirty="0" err="1"/>
              <a:t>JavaConfig.class</a:t>
            </a:r>
            <a:r>
              <a:rPr lang="en-US" sz="2000" dirty="0"/>
              <a:t>)</a:t>
            </a:r>
            <a:r>
              <a:rPr lang="ru-RU" sz="2000" dirty="0"/>
              <a:t>.</a:t>
            </a:r>
            <a:endParaRPr lang="en-US" sz="2000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3389467-64F7-9D1E-5514-60DC28417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 1. Парсинг конфигурации и создание BeanDefiniton</a:t>
            </a:r>
          </a:p>
        </p:txBody>
      </p:sp>
      <p:pic>
        <p:nvPicPr>
          <p:cNvPr id="2" name="Рисунок 1" descr="Изображение выглядит как Графика, графический дизайн, Шрифт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428F268-F75F-A5F0-1849-DE763F81B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374" y="5764253"/>
            <a:ext cx="2183992" cy="145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072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663C6-CCA1-DEE1-20B9-7AD617FA0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2380DB5-E228-4AC5-5120-581BD69949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1980000"/>
            <a:ext cx="11473200" cy="4512250"/>
          </a:xfrm>
        </p:spPr>
        <p:txBody>
          <a:bodyPr>
            <a:noAutofit/>
          </a:bodyPr>
          <a:lstStyle/>
          <a:p>
            <a:r>
              <a:rPr lang="en" sz="1800" b="1" dirty="0">
                <a:solidFill>
                  <a:srgbClr val="BC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&lt;beans&gt;</a:t>
            </a:r>
          </a:p>
          <a:p>
            <a:r>
              <a:rPr lang="en" sz="1800" b="1" dirty="0">
                <a:solidFill>
                  <a:srgbClr val="BC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&lt;bean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>
                <a:solidFill>
                  <a:srgbClr val="BC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="com.inwhite.spring.compare.CoolDaoImpl" </a:t>
            </a:r>
            <a:r>
              <a:rPr lang="en" sz="1800" dirty="0">
                <a:solidFill>
                  <a:srgbClr val="BC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="coolDao"</a:t>
            </a:r>
            <a:r>
              <a:rPr lang="en" sz="1800" b="1" dirty="0">
                <a:solidFill>
                  <a:srgbClr val="BC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  <a:b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" sz="1800" b="1" dirty="0">
                <a:solidFill>
                  <a:srgbClr val="BC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&lt;bean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>
                <a:solidFill>
                  <a:srgbClr val="BC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="coolService” </a:t>
            </a:r>
            <a:r>
              <a:rPr lang="en" sz="1800" dirty="0">
                <a:solidFill>
                  <a:srgbClr val="BC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="com.inwhite.spring.compare.CoolServiceImpl”</a:t>
            </a:r>
          </a:p>
          <a:p>
            <a:r>
              <a:rPr lang="en" sz="1800" dirty="0">
                <a:solidFill>
                  <a:srgbClr val="BC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 init-method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="init" </a:t>
            </a:r>
          </a:p>
          <a:p>
            <a:r>
              <a:rPr lang="en" sz="1800" dirty="0">
                <a:solidFill>
                  <a:srgbClr val="BC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 destroy-method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="closeResources”</a:t>
            </a:r>
          </a:p>
          <a:p>
            <a:r>
              <a:rPr lang="en" sz="1800" dirty="0">
                <a:solidFill>
                  <a:srgbClr val="BC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	 scope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="prototype"</a:t>
            </a:r>
            <a:r>
              <a:rPr lang="en" sz="1800" b="1" dirty="0">
                <a:solidFill>
                  <a:srgbClr val="BC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" sz="1800" b="1" dirty="0">
                <a:solidFill>
                  <a:srgbClr val="BC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&lt;property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>
                <a:solidFill>
                  <a:srgbClr val="BC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="dao" </a:t>
            </a:r>
            <a:r>
              <a:rPr lang="en" sz="1800" dirty="0">
                <a:solidFill>
                  <a:srgbClr val="BC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="coolDao"</a:t>
            </a:r>
            <a:r>
              <a:rPr lang="en" sz="1800" b="1" dirty="0">
                <a:solidFill>
                  <a:srgbClr val="BC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</a:p>
          <a:p>
            <a:r>
              <a:rPr lang="en" sz="1800" b="1" dirty="0">
                <a:solidFill>
                  <a:srgbClr val="BC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&lt;/bean&gt;</a:t>
            </a:r>
          </a:p>
          <a:p>
            <a:r>
              <a:rPr lang="en" sz="1800" b="1" dirty="0">
                <a:solidFill>
                  <a:srgbClr val="BC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ru-RU" sz="1800" b="1" dirty="0">
                <a:solidFill>
                  <a:srgbClr val="BC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endParaRPr lang="en" sz="1800" b="1" dirty="0">
              <a:solidFill>
                <a:srgbClr val="BC6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" sz="1800" b="1" dirty="0">
                <a:solidFill>
                  <a:srgbClr val="BC6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&lt;/beans&gt;</a:t>
            </a:r>
            <a:endParaRPr lang="en-US" sz="1800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89C9995-9308-0178-ECFB-39AE2DF9B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</a:t>
            </a:r>
            <a:r>
              <a:rPr lang="ru-RU" dirty="0"/>
              <a:t>конфигурация</a:t>
            </a:r>
          </a:p>
        </p:txBody>
      </p:sp>
      <p:pic>
        <p:nvPicPr>
          <p:cNvPr id="2" name="Рисунок 1" descr="Изображение выглядит как Графика, графический дизайн, Шрифт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8C316F4-32AA-9E69-C3C9-DD9708392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374" y="5764253"/>
            <a:ext cx="2183992" cy="145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50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32990-D6B4-2C86-3E41-9B78B37A2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5061F91-8D11-3247-0F04-F366AA52C0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1980000"/>
            <a:ext cx="11473200" cy="4512250"/>
          </a:xfrm>
        </p:spPr>
        <p:txBody>
          <a:bodyPr>
            <a:noAutofit/>
          </a:bodyPr>
          <a:lstStyle/>
          <a:p>
            <a:r>
              <a:rPr lang="ru-RU" sz="2000" dirty="0"/>
              <a:t>Для </a:t>
            </a:r>
            <a:r>
              <a:rPr lang="en-US" sz="2000" dirty="0"/>
              <a:t>XML</a:t>
            </a:r>
            <a:r>
              <a:rPr lang="ru-RU" sz="2000" dirty="0"/>
              <a:t> конфигурации используется класс — </a:t>
            </a:r>
            <a:r>
              <a:rPr lang="ru-RU" sz="2000" b="1" dirty="0" err="1"/>
              <a:t>XmlBeanDefinitionReader</a:t>
            </a:r>
            <a:r>
              <a:rPr lang="ru-RU" sz="2000" dirty="0"/>
              <a:t>, который реализует интерфейс </a:t>
            </a:r>
            <a:r>
              <a:rPr lang="ru-RU" sz="2000" b="1" dirty="0" err="1"/>
              <a:t>BeanDefinitionReader</a:t>
            </a:r>
            <a:r>
              <a:rPr lang="ru-RU" sz="2000" dirty="0"/>
              <a:t>. </a:t>
            </a:r>
          </a:p>
          <a:p>
            <a:endParaRPr lang="ru-RU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 </a:t>
            </a:r>
            <a:r>
              <a:rPr lang="ru-RU" sz="2000" b="1" dirty="0" err="1"/>
              <a:t>XmlBeanDefinitionReader</a:t>
            </a:r>
            <a:r>
              <a:rPr lang="ru-RU" sz="2000" b="1" dirty="0"/>
              <a:t> </a:t>
            </a:r>
            <a:r>
              <a:rPr lang="ru-RU" sz="2000" dirty="0"/>
              <a:t>принимает на вход XML файл конфигурации.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 </a:t>
            </a:r>
            <a:r>
              <a:rPr lang="ru-RU" sz="2000" dirty="0"/>
              <a:t>Далее обрабатывается каждый элемент документа и если он является бином, то</a:t>
            </a:r>
            <a:r>
              <a:rPr lang="en-US" sz="2000" dirty="0"/>
              <a:t> </a:t>
            </a:r>
            <a:r>
              <a:rPr lang="ru-RU" sz="2000" dirty="0"/>
              <a:t>создается </a:t>
            </a:r>
            <a:r>
              <a:rPr lang="ru-RU" sz="2000" b="1" dirty="0"/>
              <a:t>BeanDefinition</a:t>
            </a:r>
            <a:r>
              <a:rPr lang="ru-RU" sz="2000" dirty="0"/>
              <a:t> на основе заполненных данных.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 </a:t>
            </a:r>
            <a:r>
              <a:rPr lang="ru-RU" sz="2000" dirty="0"/>
              <a:t>Каждый </a:t>
            </a:r>
            <a:r>
              <a:rPr lang="ru-RU" sz="2000" b="1" dirty="0"/>
              <a:t>BeanDefinition</a:t>
            </a:r>
            <a:r>
              <a:rPr lang="ru-RU" sz="2000" dirty="0"/>
              <a:t> вместе со своим именем помещается в </a:t>
            </a:r>
            <a:r>
              <a:rPr lang="ru-RU" sz="2000" b="1" dirty="0" err="1"/>
              <a:t>BeanDefinitionMap</a:t>
            </a:r>
            <a:r>
              <a:rPr lang="ru-RU" sz="2000" dirty="0"/>
              <a:t>. 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9BF2E65-6BC4-F6E4-EFE8-6C7B43E23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</a:t>
            </a:r>
            <a:r>
              <a:rPr lang="ru-RU" dirty="0"/>
              <a:t>конфигурация</a:t>
            </a:r>
            <a:endParaRPr lang="en-US" dirty="0"/>
          </a:p>
        </p:txBody>
      </p:sp>
      <p:pic>
        <p:nvPicPr>
          <p:cNvPr id="2" name="Рисунок 1" descr="Изображение выглядит как Графика, графический дизайн, Шрифт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CEC8B71-DE41-C232-C5EF-0528A3F2B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374" y="5764253"/>
            <a:ext cx="2183992" cy="145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172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AB10E-83F6-F4A1-A826-0216E7660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FF1A65B-9C47-894E-7DCA-0E0951416F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1980000"/>
            <a:ext cx="11473200" cy="4512250"/>
          </a:xfrm>
        </p:spPr>
        <p:txBody>
          <a:bodyPr>
            <a:noAutofit/>
          </a:bodyPr>
          <a:lstStyle/>
          <a:p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beans {</a:t>
            </a:r>
          </a:p>
          <a:p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	coolDao(CoolDaoImpl)</a:t>
            </a:r>
          </a:p>
          <a:p>
            <a:endParaRPr lang="en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	coolService(CoolService){bean-&gt;</a:t>
            </a:r>
          </a:p>
          <a:p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		bean.scope = </a:t>
            </a:r>
            <a:r>
              <a:rPr lang="en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'prototype’</a:t>
            </a:r>
          </a:p>
          <a:p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		bean.initMethod = </a:t>
            </a:r>
            <a:r>
              <a:rPr lang="en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'init’</a:t>
            </a:r>
          </a:p>
          <a:p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		bean.destroyMethod = </a:t>
            </a:r>
            <a:r>
              <a:rPr lang="en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'closeResources’</a:t>
            </a:r>
          </a:p>
          <a:p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ru-RU" sz="1800" b="1" dirty="0">
              <a:solidFill>
                <a:srgbClr val="BC6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1AD7F89-5552-BD44-98F2-2838E9923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Groovy </a:t>
            </a:r>
            <a:r>
              <a:rPr lang="ru-RU" dirty="0"/>
              <a:t>конфигурация</a:t>
            </a:r>
          </a:p>
        </p:txBody>
      </p:sp>
      <p:pic>
        <p:nvPicPr>
          <p:cNvPr id="2" name="Рисунок 1" descr="Изображение выглядит как Графика, графический дизайн, Шрифт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E1C4BFE-F443-DA5F-C5AA-53C6B5B8B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374" y="5764253"/>
            <a:ext cx="2183992" cy="145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46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3A286-3223-83DD-228C-E3F0C150D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F875462-907F-74C7-1EDE-958EA0AF01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1980000"/>
            <a:ext cx="11473200" cy="4512250"/>
          </a:xfrm>
        </p:spPr>
        <p:txBody>
          <a:bodyPr>
            <a:noAutofit/>
          </a:bodyPr>
          <a:lstStyle/>
          <a:p>
            <a:r>
              <a:rPr lang="ru-RU" sz="2000" dirty="0"/>
              <a:t>Для </a:t>
            </a:r>
            <a:r>
              <a:rPr lang="en-US" sz="2000" dirty="0"/>
              <a:t>Groovy </a:t>
            </a:r>
            <a:r>
              <a:rPr lang="ru-RU" sz="2000" dirty="0"/>
              <a:t>конфигурации все аналогично конфигурации через </a:t>
            </a:r>
            <a:r>
              <a:rPr lang="en-US" sz="2000" dirty="0"/>
              <a:t>XML, </a:t>
            </a:r>
            <a:r>
              <a:rPr lang="ru-RU" sz="2000" dirty="0"/>
              <a:t>только тут не </a:t>
            </a:r>
            <a:r>
              <a:rPr lang="en-US" sz="2000" dirty="0" err="1"/>
              <a:t>XmlBeanDefinitionReader</a:t>
            </a:r>
            <a:r>
              <a:rPr lang="en-US" sz="2000" dirty="0"/>
              <a:t>, </a:t>
            </a:r>
            <a:r>
              <a:rPr lang="ru-RU" sz="2000" dirty="0"/>
              <a:t>а </a:t>
            </a:r>
            <a:r>
              <a:rPr lang="en-US" sz="2000" dirty="0" err="1"/>
              <a:t>GroovyBeanDefinitionReader</a:t>
            </a:r>
            <a:r>
              <a:rPr lang="en-US" sz="2000" dirty="0"/>
              <a:t>.</a:t>
            </a:r>
          </a:p>
          <a:p>
            <a:endParaRPr lang="ru-RU" sz="2000" dirty="0"/>
          </a:p>
          <a:p>
            <a:pPr fontAlgn="base"/>
            <a:endParaRPr lang="en-US" sz="2000" b="1" i="1" dirty="0"/>
          </a:p>
          <a:p>
            <a:pPr fontAlgn="base"/>
            <a:endParaRPr lang="en-US" sz="2000" b="1" i="1" dirty="0"/>
          </a:p>
          <a:p>
            <a:pPr fontAlgn="base"/>
            <a:endParaRPr lang="en-US" sz="2000" b="1" i="1" dirty="0"/>
          </a:p>
          <a:p>
            <a:pPr fontAlgn="base"/>
            <a:endParaRPr lang="en-US" sz="2000" b="1" i="1" dirty="0"/>
          </a:p>
          <a:p>
            <a:pPr fontAlgn="base"/>
            <a:endParaRPr lang="en-US" sz="2000" b="1" i="1" dirty="0"/>
          </a:p>
          <a:p>
            <a:pPr fontAlgn="base"/>
            <a:endParaRPr lang="en-US" sz="2000" b="1" i="1" dirty="0"/>
          </a:p>
          <a:p>
            <a:pPr fontAlgn="base"/>
            <a:endParaRPr lang="en-US" sz="2000" b="1" i="1" dirty="0"/>
          </a:p>
          <a:p>
            <a:pPr fontAlgn="base"/>
            <a:r>
              <a:rPr lang="en-US" sz="2000" b="1" i="1" dirty="0"/>
              <a:t>Groovy</a:t>
            </a:r>
            <a:r>
              <a:rPr lang="en" sz="2000" b="1" i="1" dirty="0"/>
              <a:t>BeanDefinitionReader</a:t>
            </a:r>
            <a:r>
              <a:rPr lang="ru-RU" sz="2000" i="1" dirty="0"/>
              <a:t> прекрасно разберется и с </a:t>
            </a:r>
            <a:r>
              <a:rPr lang="en-US" sz="2000" i="1" dirty="0"/>
              <a:t>XML </a:t>
            </a:r>
            <a:r>
              <a:rPr lang="ru-RU" sz="2000" i="1" dirty="0"/>
              <a:t>файлом конфигурации.</a:t>
            </a:r>
            <a:endParaRPr lang="en" sz="2000" i="1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43F0763-23D6-18C7-35F2-F60922519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Groovy </a:t>
            </a:r>
            <a:r>
              <a:rPr lang="ru-RU" dirty="0"/>
              <a:t>конфигурация</a:t>
            </a:r>
            <a:endParaRPr lang="en-US" dirty="0"/>
          </a:p>
        </p:txBody>
      </p:sp>
      <p:pic>
        <p:nvPicPr>
          <p:cNvPr id="2" name="Рисунок 1" descr="Изображение выглядит как Графика, графический дизайн, Шрифт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7433F17-E5F6-502B-4849-6CC8C32D1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374" y="5764253"/>
            <a:ext cx="2183992" cy="145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465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86384-A96F-27C7-4FFD-C9066513A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36FCF059-C2B8-096F-F482-D540E82273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1980000"/>
            <a:ext cx="11473200" cy="4512250"/>
          </a:xfrm>
        </p:spPr>
        <p:txBody>
          <a:bodyPr numCol="2" spcCol="1080000">
            <a:noAutofit/>
          </a:bodyPr>
          <a:lstStyle/>
          <a:p>
            <a:r>
              <a:rPr lang="en" sz="1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@Service</a:t>
            </a: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1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@Scope</a:t>
            </a:r>
            <a:r>
              <a:rPr lang="e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1400" dirty="0">
                <a:solidFill>
                  <a:srgbClr val="001F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BeanDefinition.SCOPE_PROTOTYPE</a:t>
            </a:r>
            <a:r>
              <a:rPr lang="e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sz="1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14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4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CoolServiceImpl </a:t>
            </a:r>
            <a:r>
              <a:rPr lang="en" sz="14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CoolService {</a:t>
            </a:r>
            <a:endParaRPr lang="ru-RU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ru-RU" sz="1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@Autowired</a:t>
            </a: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4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CoolDao dao;</a:t>
            </a: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@PostConstruct</a:t>
            </a: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4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4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init() {</a:t>
            </a: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4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" sz="14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//init logic here</a:t>
            </a: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@PreDestroy</a:t>
            </a: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4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4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closeResources() {</a:t>
            </a: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4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" sz="14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//close resources here</a:t>
            </a: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4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4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doWork() {</a:t>
            </a: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4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dao.doCRUD(); </a:t>
            </a: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" sz="1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@Repository</a:t>
            </a: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14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4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CoolDaoImpl </a:t>
            </a:r>
            <a:r>
              <a:rPr lang="en" sz="14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CoolDao {</a:t>
            </a:r>
            <a:endParaRPr lang="ru-RU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ru-RU" sz="1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4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4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doCRUD() {</a:t>
            </a: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4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" sz="14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//some logic here</a:t>
            </a: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sz="1400" dirty="0">
                <a:solidFill>
                  <a:srgbClr val="001F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ru-RU" sz="1400" dirty="0">
              <a:solidFill>
                <a:srgbClr val="001F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ru-RU" sz="2000" b="1" dirty="0">
              <a:solidFill>
                <a:srgbClr val="BC6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EDA88FE-B62D-B836-0AEF-F0185BC4F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Конфигурация через аннотации</a:t>
            </a:r>
            <a:endParaRPr lang="en-US" dirty="0"/>
          </a:p>
        </p:txBody>
      </p:sp>
      <p:pic>
        <p:nvPicPr>
          <p:cNvPr id="2" name="Рисунок 1" descr="Изображение выглядит как Графика, графический дизайн, Шрифт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208B649-039A-66EC-0CFA-1F68ED47E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374" y="5764253"/>
            <a:ext cx="2183992" cy="145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015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5D41B-7A1F-D146-20C1-1A901617A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93F2C19-DF6C-38A5-356B-14E7BF16A5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1980000"/>
            <a:ext cx="11473200" cy="4512250"/>
          </a:xfrm>
        </p:spPr>
        <p:txBody>
          <a:bodyPr numCol="1">
            <a:noAutofit/>
          </a:bodyPr>
          <a:lstStyle/>
          <a:p>
            <a:r>
              <a:rPr lang="en" sz="1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@Configuration</a:t>
            </a:r>
          </a:p>
          <a:p>
            <a:r>
              <a:rPr lang="en" sz="14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4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JavaConfig {</a:t>
            </a:r>
          </a:p>
          <a:p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@Bean</a:t>
            </a:r>
          </a:p>
          <a:p>
            <a:r>
              <a:rPr lang="en" sz="14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CoolDao dao(){</a:t>
            </a:r>
          </a:p>
          <a:p>
            <a:r>
              <a:rPr lang="en" sz="14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4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CoolDaoImpl();</a:t>
            </a:r>
          </a:p>
          <a:p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b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@Bean</a:t>
            </a:r>
            <a:r>
              <a:rPr lang="en" sz="1400" dirty="0">
                <a:solidFill>
                  <a:srgbClr val="001F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(initMethod</a:t>
            </a:r>
            <a:r>
              <a:rPr lang="en" sz="1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"init"</a:t>
            </a:r>
            <a:r>
              <a:rPr lang="en" sz="1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400" dirty="0">
                <a:solidFill>
                  <a:srgbClr val="001F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destroyMethod</a:t>
            </a:r>
            <a:r>
              <a:rPr lang="en" sz="1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"closeResources"</a:t>
            </a:r>
            <a:r>
              <a:rPr lang="en" sz="1400" dirty="0">
                <a:solidFill>
                  <a:srgbClr val="001F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@Scope</a:t>
            </a:r>
            <a:r>
              <a:rPr lang="en" sz="1400" dirty="0">
                <a:solidFill>
                  <a:srgbClr val="001F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(BeanDefinition.SCOPE_PROTOTYPE)</a:t>
            </a:r>
          </a:p>
          <a:p>
            <a:r>
              <a:rPr lang="en" sz="14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CoolService coolService(){</a:t>
            </a:r>
          </a:p>
          <a:p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		CoolServiceImpl service = </a:t>
            </a:r>
            <a:r>
              <a:rPr lang="en" sz="14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CoolServiceImpl();</a:t>
            </a:r>
          </a:p>
          <a:p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		service.setDao(dao());</a:t>
            </a:r>
          </a:p>
          <a:p>
            <a:r>
              <a:rPr lang="en" sz="14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service;</a:t>
            </a:r>
          </a:p>
          <a:p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ru-RU" sz="1400" b="1" dirty="0">
              <a:solidFill>
                <a:srgbClr val="BC6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ru-RU" sz="2000" b="1" dirty="0">
              <a:solidFill>
                <a:srgbClr val="BC6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2636EB1-1AC2-319A-F5FA-070DC65F3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Config</a:t>
            </a:r>
          </a:p>
        </p:txBody>
      </p:sp>
      <p:pic>
        <p:nvPicPr>
          <p:cNvPr id="2" name="Рисунок 1" descr="Изображение выглядит как Графика, графический дизайн, Шрифт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EC9571D-A080-3030-182B-E049A55D7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374" y="5764253"/>
            <a:ext cx="2183992" cy="145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638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89971-38C1-024B-CB8C-6C98F3E38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918F8A7F-250E-330B-032C-783741EA57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1980000"/>
            <a:ext cx="11473200" cy="4512250"/>
          </a:xfrm>
        </p:spPr>
        <p:txBody>
          <a:bodyPr>
            <a:noAutofit/>
          </a:bodyPr>
          <a:lstStyle/>
          <a:p>
            <a:pPr fontAlgn="base"/>
            <a:r>
              <a:rPr lang="ru-RU" sz="2000" dirty="0"/>
              <a:t>В обоих случаях используется класс </a:t>
            </a:r>
            <a:r>
              <a:rPr lang="en" sz="2000" b="1" dirty="0"/>
              <a:t>AnnotationConfigApplicationContext</a:t>
            </a:r>
            <a:r>
              <a:rPr lang="en" sz="2000" dirty="0"/>
              <a:t>.</a:t>
            </a:r>
            <a:endParaRPr lang="ru-RU" sz="2000" dirty="0"/>
          </a:p>
          <a:p>
            <a:pPr fontAlgn="base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8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AnnotationConfigApplicationContext(“package.name”);</a:t>
            </a:r>
            <a:endParaRPr lang="ru-RU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base"/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8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AnnotationConfigApplicationContext(JavaConfig.</a:t>
            </a:r>
            <a:r>
              <a:rPr lang="en" sz="18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ru-RU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base"/>
            <a:endParaRPr lang="ru-RU" sz="2000" dirty="0">
              <a:cs typeface="Consolas" panose="020B0609020204030204" pitchFamily="49" charset="0"/>
            </a:endParaRPr>
          </a:p>
          <a:p>
            <a:pPr fontAlgn="base"/>
            <a:endParaRPr lang="ru-RU" sz="2000" dirty="0">
              <a:cs typeface="Consolas" panose="020B0609020204030204" pitchFamily="49" charset="0"/>
            </a:endParaRPr>
          </a:p>
          <a:p>
            <a:pPr fontAlgn="base"/>
            <a:r>
              <a:rPr lang="ru-RU" sz="2000" dirty="0">
                <a:cs typeface="Consolas" panose="020B0609020204030204" pitchFamily="49" charset="0"/>
              </a:rPr>
              <a:t>У этого контекста есть два поля: </a:t>
            </a:r>
          </a:p>
          <a:p>
            <a:pPr fontAlgn="base"/>
            <a:r>
              <a:rPr lang="ru-RU" sz="20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8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ClassPathBeanDefinitionScanner scanner;</a:t>
            </a:r>
            <a:endParaRPr lang="ru-RU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base"/>
            <a:r>
              <a:rPr lang="ru-RU" sz="18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8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AnnotatedBeanDefinitionReader reader;</a:t>
            </a:r>
            <a:endParaRPr lang="ru-RU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base"/>
            <a:endParaRPr lang="ru-RU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5A64F8A-08A9-D1DF-AE83-54233206D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Конфигурация через аннотации или </a:t>
            </a:r>
            <a:r>
              <a:rPr lang="en" dirty="0"/>
              <a:t>Java Config</a:t>
            </a:r>
            <a:endParaRPr lang="en-US" dirty="0"/>
          </a:p>
        </p:txBody>
      </p:sp>
      <p:pic>
        <p:nvPicPr>
          <p:cNvPr id="2" name="Рисунок 1" descr="Изображение выглядит как Графика, графический дизайн, Шрифт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8EAB600-DDE5-ACB5-921C-B65970629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374" y="5764253"/>
            <a:ext cx="2183992" cy="145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50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6EF3D-6F68-0C4E-00B8-43DA63802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BC29D43-F62F-D171-0632-85BA462903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1980000"/>
            <a:ext cx="11473200" cy="4512250"/>
          </a:xfrm>
        </p:spPr>
        <p:txBody>
          <a:bodyPr>
            <a:no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ru-RU" sz="2000" dirty="0"/>
              <a:t>Указанный пакет сканируется объектом </a:t>
            </a:r>
            <a:r>
              <a:rPr lang="en" sz="2000" b="1" dirty="0"/>
              <a:t>ClassPathBeanDefinitionScanner</a:t>
            </a:r>
            <a:r>
              <a:rPr lang="en" sz="2000" dirty="0"/>
              <a:t> </a:t>
            </a:r>
            <a:r>
              <a:rPr lang="ru-RU" sz="2000" dirty="0"/>
              <a:t>на наличие классов помеченных аннотацией </a:t>
            </a:r>
            <a:r>
              <a:rPr lang="en-US" sz="2000" b="1" dirty="0"/>
              <a:t>@</a:t>
            </a:r>
            <a:r>
              <a:rPr lang="en" sz="2000" b="1" dirty="0"/>
              <a:t>Component</a:t>
            </a:r>
            <a:r>
              <a:rPr lang="ru-RU" sz="2000" b="1" dirty="0"/>
              <a:t> </a:t>
            </a:r>
            <a:r>
              <a:rPr lang="ru-RU" sz="2000" dirty="0"/>
              <a:t>или ее наследниками.</a:t>
            </a:r>
            <a:r>
              <a:rPr lang="en" sz="2000" dirty="0"/>
              <a:t> </a:t>
            </a:r>
            <a:endParaRPr lang="ru-RU" sz="2000" dirty="0"/>
          </a:p>
          <a:p>
            <a:pPr marL="514350" indent="-514350" fontAlgn="base">
              <a:buFont typeface="+mj-lt"/>
              <a:buAutoNum type="arabicPeriod"/>
            </a:pPr>
            <a:r>
              <a:rPr lang="ru-RU" sz="2000" dirty="0"/>
              <a:t>Найденные классы парсятся и для них создаются </a:t>
            </a:r>
            <a:r>
              <a:rPr lang="en" sz="2000" b="1" dirty="0"/>
              <a:t>BeanDefinition</a:t>
            </a:r>
            <a:r>
              <a:rPr lang="en" sz="2000" dirty="0"/>
              <a:t>.</a:t>
            </a:r>
            <a:endParaRPr lang="ru-RU" sz="2000" dirty="0"/>
          </a:p>
          <a:p>
            <a:pPr marL="514350" indent="-514350" fontAlgn="base">
              <a:buFont typeface="+mj-lt"/>
              <a:buAutoNum type="arabicPeriod"/>
            </a:pPr>
            <a:r>
              <a:rPr lang="ru-RU" sz="2000" dirty="0"/>
              <a:t>Каждый </a:t>
            </a:r>
            <a:r>
              <a:rPr lang="en" sz="2000" dirty="0"/>
              <a:t>BeanDefinition</a:t>
            </a:r>
            <a:r>
              <a:rPr lang="ru-RU" sz="2000" dirty="0"/>
              <a:t> вместе со своим именем</a:t>
            </a:r>
            <a:r>
              <a:rPr lang="en" sz="2000" dirty="0"/>
              <a:t> </a:t>
            </a:r>
            <a:r>
              <a:rPr lang="ru-RU" sz="2000" dirty="0"/>
              <a:t>помещается в </a:t>
            </a:r>
            <a:r>
              <a:rPr lang="en-US" sz="2000" b="1" dirty="0"/>
              <a:t>BeanDefinitionMap</a:t>
            </a:r>
            <a:r>
              <a:rPr lang="en" sz="2000" dirty="0"/>
              <a:t>. </a:t>
            </a:r>
            <a:endParaRPr lang="ru-RU" sz="2000" dirty="0"/>
          </a:p>
          <a:p>
            <a:pPr fontAlgn="base"/>
            <a:endParaRPr lang="ru-RU" sz="2000" dirty="0"/>
          </a:p>
          <a:p>
            <a:pPr fontAlgn="base"/>
            <a:br>
              <a:rPr lang="en" sz="2000" dirty="0"/>
            </a:br>
            <a:r>
              <a:rPr lang="ru-RU" sz="2000" dirty="0"/>
              <a:t>Чтобы сканирование было запущено, над классом, в котором находится метод </a:t>
            </a:r>
            <a:r>
              <a:rPr lang="en-US" sz="2000" dirty="0"/>
              <a:t>main </a:t>
            </a:r>
            <a:r>
              <a:rPr lang="ru-RU" sz="2000" dirty="0"/>
              <a:t>должен быть указан пакет для сканирования.</a:t>
            </a:r>
          </a:p>
          <a:p>
            <a:pPr fontAlgn="base"/>
            <a:r>
              <a:rPr lang="ru-RU" sz="20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@ComponentScan</a:t>
            </a:r>
            <a:r>
              <a:rPr lang="en" sz="1800" dirty="0">
                <a:solidFill>
                  <a:srgbClr val="001F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({</a:t>
            </a:r>
            <a:r>
              <a:rPr lang="en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"package.name"</a:t>
            </a:r>
            <a:r>
              <a:rPr lang="en" sz="1800" dirty="0">
                <a:solidFill>
                  <a:srgbClr val="001F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})</a:t>
            </a:r>
            <a:endParaRPr lang="ru-RU" sz="1800" dirty="0">
              <a:solidFill>
                <a:srgbClr val="001F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base"/>
            <a:endParaRPr lang="ru-RU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1467C3E-0B5B-C388-391D-97FE0807F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Конфигурация через аннотации</a:t>
            </a:r>
            <a:endParaRPr lang="en-US" dirty="0"/>
          </a:p>
        </p:txBody>
      </p:sp>
      <p:pic>
        <p:nvPicPr>
          <p:cNvPr id="2" name="Рисунок 1" descr="Изображение выглядит как Графика, графический дизайн, Шрифт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522A848-8D4A-95B0-7596-97E5ADC9A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374" y="5764253"/>
            <a:ext cx="2183992" cy="145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0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4E957-C6BE-AFE3-A047-EAB2231A7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9153E4A2-63AC-9955-D46C-E3EA51F96D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1980000"/>
            <a:ext cx="7571573" cy="4512250"/>
          </a:xfrm>
        </p:spPr>
        <p:txBody>
          <a:bodyPr>
            <a:noAutofit/>
          </a:bodyPr>
          <a:lstStyle/>
          <a:p>
            <a:r>
              <a:rPr lang="ru-RU" sz="2000" dirty="0"/>
              <a:t>Фреймворк - набор библиотек и правил по работе с ними.</a:t>
            </a:r>
          </a:p>
          <a:p>
            <a:endParaRPr lang="ru-RU" sz="2000" dirty="0"/>
          </a:p>
          <a:p>
            <a:endParaRPr lang="ru-RU" sz="2000" dirty="0"/>
          </a:p>
          <a:p>
            <a:r>
              <a:rPr lang="ru-RU" sz="2000" dirty="0"/>
              <a:t>Какие предоставляет преимущества?</a:t>
            </a:r>
          </a:p>
          <a:p>
            <a:r>
              <a:rPr lang="ru-RU" sz="2000" dirty="0"/>
              <a:t>Стандартизирует и структурирует проекты, предоставляет готовые решения для интеграций с различными технологиями.</a:t>
            </a:r>
          </a:p>
          <a:p>
            <a:endParaRPr lang="ru-RU" sz="2000" dirty="0"/>
          </a:p>
          <a:p>
            <a:endParaRPr lang="ru-RU" sz="2000" dirty="0"/>
          </a:p>
          <a:p>
            <a:endParaRPr lang="ru-RU" sz="2000" dirty="0"/>
          </a:p>
          <a:p>
            <a:r>
              <a:rPr lang="ru-RU" sz="2000" i="1" dirty="0"/>
              <a:t>То есть, буквально ускоряет и стандартизирует всю разработку, избавляя от необходимости в каждом проекте изобретать велосипед.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E5942D5-D624-BA9F-089A-519C6D9CB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это такое?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696AD1B6-B99F-0980-DB80-45762DD8D57D}"/>
              </a:ext>
            </a:extLst>
          </p:cNvPr>
          <p:cNvGrpSpPr/>
          <p:nvPr/>
        </p:nvGrpSpPr>
        <p:grpSpPr>
          <a:xfrm>
            <a:off x="8759438" y="3495040"/>
            <a:ext cx="3073394" cy="3001868"/>
            <a:chOff x="8845838" y="3408640"/>
            <a:chExt cx="3073394" cy="3001868"/>
          </a:xfrm>
        </p:grpSpPr>
        <p:sp>
          <p:nvSpPr>
            <p:cNvPr id="2" name="Объект 2">
              <a:extLst>
                <a:ext uri="{FF2B5EF4-FFF2-40B4-BE49-F238E27FC236}">
                  <a16:creationId xmlns:a16="http://schemas.microsoft.com/office/drawing/2014/main" id="{71AC46A4-77C9-6369-F567-6C568CC54C09}"/>
                </a:ext>
              </a:extLst>
            </p:cNvPr>
            <p:cNvSpPr txBox="1">
              <a:spLocks/>
            </p:cNvSpPr>
            <p:nvPr/>
          </p:nvSpPr>
          <p:spPr>
            <a:xfrm>
              <a:off x="8845838" y="3408640"/>
              <a:ext cx="3073394" cy="3001868"/>
            </a:xfrm>
            <a:custGeom>
              <a:avLst/>
              <a:gdLst>
                <a:gd name="csX0" fmla="*/ 0 w 3073394"/>
                <a:gd name="csY0" fmla="*/ 0 h 3001868"/>
                <a:gd name="csX1" fmla="*/ 420031 w 3073394"/>
                <a:gd name="csY1" fmla="*/ 0 h 3001868"/>
                <a:gd name="csX2" fmla="*/ 993731 w 3073394"/>
                <a:gd name="csY2" fmla="*/ 0 h 3001868"/>
                <a:gd name="csX3" fmla="*/ 1536697 w 3073394"/>
                <a:gd name="csY3" fmla="*/ 0 h 3001868"/>
                <a:gd name="csX4" fmla="*/ 1956728 w 3073394"/>
                <a:gd name="csY4" fmla="*/ 0 h 3001868"/>
                <a:gd name="csX5" fmla="*/ 2438226 w 3073394"/>
                <a:gd name="csY5" fmla="*/ 0 h 3001868"/>
                <a:gd name="csX6" fmla="*/ 3073394 w 3073394"/>
                <a:gd name="csY6" fmla="*/ 0 h 3001868"/>
                <a:gd name="csX7" fmla="*/ 3073394 w 3073394"/>
                <a:gd name="csY7" fmla="*/ 500311 h 3001868"/>
                <a:gd name="csX8" fmla="*/ 3073394 w 3073394"/>
                <a:gd name="csY8" fmla="*/ 940585 h 3001868"/>
                <a:gd name="csX9" fmla="*/ 3073394 w 3073394"/>
                <a:gd name="csY9" fmla="*/ 1350841 h 3001868"/>
                <a:gd name="csX10" fmla="*/ 3073394 w 3073394"/>
                <a:gd name="csY10" fmla="*/ 1791115 h 3001868"/>
                <a:gd name="csX11" fmla="*/ 3073394 w 3073394"/>
                <a:gd name="csY11" fmla="*/ 2321445 h 3001868"/>
                <a:gd name="csX12" fmla="*/ 3073394 w 3073394"/>
                <a:gd name="csY12" fmla="*/ 3001868 h 3001868"/>
                <a:gd name="csX13" fmla="*/ 2653363 w 3073394"/>
                <a:gd name="csY13" fmla="*/ 3001868 h 3001868"/>
                <a:gd name="csX14" fmla="*/ 2233333 w 3073394"/>
                <a:gd name="csY14" fmla="*/ 3001868 h 3001868"/>
                <a:gd name="csX15" fmla="*/ 1690367 w 3073394"/>
                <a:gd name="csY15" fmla="*/ 3001868 h 3001868"/>
                <a:gd name="csX16" fmla="*/ 1270336 w 3073394"/>
                <a:gd name="csY16" fmla="*/ 3001868 h 3001868"/>
                <a:gd name="csX17" fmla="*/ 758104 w 3073394"/>
                <a:gd name="csY17" fmla="*/ 3001868 h 3001868"/>
                <a:gd name="csX18" fmla="*/ 0 w 3073394"/>
                <a:gd name="csY18" fmla="*/ 3001868 h 3001868"/>
                <a:gd name="csX19" fmla="*/ 0 w 3073394"/>
                <a:gd name="csY19" fmla="*/ 2501557 h 3001868"/>
                <a:gd name="csX20" fmla="*/ 0 w 3073394"/>
                <a:gd name="csY20" fmla="*/ 2001245 h 3001868"/>
                <a:gd name="csX21" fmla="*/ 0 w 3073394"/>
                <a:gd name="csY21" fmla="*/ 1440897 h 3001868"/>
                <a:gd name="csX22" fmla="*/ 0 w 3073394"/>
                <a:gd name="csY22" fmla="*/ 970604 h 3001868"/>
                <a:gd name="csX23" fmla="*/ 0 w 3073394"/>
                <a:gd name="csY23" fmla="*/ 500311 h 3001868"/>
                <a:gd name="csX24" fmla="*/ 0 w 3073394"/>
                <a:gd name="csY24" fmla="*/ 0 h 300186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</a:cxnLst>
              <a:rect l="l" t="t" r="r" b="b"/>
              <a:pathLst>
                <a:path w="3073394" h="3001868" fill="none" extrusionOk="0">
                  <a:moveTo>
                    <a:pt x="0" y="0"/>
                  </a:moveTo>
                  <a:cubicBezTo>
                    <a:pt x="161046" y="-24680"/>
                    <a:pt x="232713" y="48645"/>
                    <a:pt x="420031" y="0"/>
                  </a:cubicBezTo>
                  <a:cubicBezTo>
                    <a:pt x="607349" y="-48645"/>
                    <a:pt x="779134" y="10681"/>
                    <a:pt x="993731" y="0"/>
                  </a:cubicBezTo>
                  <a:cubicBezTo>
                    <a:pt x="1208328" y="-10681"/>
                    <a:pt x="1275030" y="13837"/>
                    <a:pt x="1536697" y="0"/>
                  </a:cubicBezTo>
                  <a:cubicBezTo>
                    <a:pt x="1798364" y="-13837"/>
                    <a:pt x="1804139" y="2387"/>
                    <a:pt x="1956728" y="0"/>
                  </a:cubicBezTo>
                  <a:cubicBezTo>
                    <a:pt x="2109317" y="-2387"/>
                    <a:pt x="2307340" y="25483"/>
                    <a:pt x="2438226" y="0"/>
                  </a:cubicBezTo>
                  <a:cubicBezTo>
                    <a:pt x="2569112" y="-25483"/>
                    <a:pt x="2918568" y="25242"/>
                    <a:pt x="3073394" y="0"/>
                  </a:cubicBezTo>
                  <a:cubicBezTo>
                    <a:pt x="3115086" y="129410"/>
                    <a:pt x="3040267" y="389645"/>
                    <a:pt x="3073394" y="500311"/>
                  </a:cubicBezTo>
                  <a:cubicBezTo>
                    <a:pt x="3106521" y="610977"/>
                    <a:pt x="3070817" y="734811"/>
                    <a:pt x="3073394" y="940585"/>
                  </a:cubicBezTo>
                  <a:cubicBezTo>
                    <a:pt x="3075971" y="1146359"/>
                    <a:pt x="3059446" y="1230061"/>
                    <a:pt x="3073394" y="1350841"/>
                  </a:cubicBezTo>
                  <a:cubicBezTo>
                    <a:pt x="3087342" y="1471621"/>
                    <a:pt x="3044317" y="1572851"/>
                    <a:pt x="3073394" y="1791115"/>
                  </a:cubicBezTo>
                  <a:cubicBezTo>
                    <a:pt x="3102471" y="2009379"/>
                    <a:pt x="3019561" y="2174431"/>
                    <a:pt x="3073394" y="2321445"/>
                  </a:cubicBezTo>
                  <a:cubicBezTo>
                    <a:pt x="3127227" y="2468459"/>
                    <a:pt x="3039403" y="2859511"/>
                    <a:pt x="3073394" y="3001868"/>
                  </a:cubicBezTo>
                  <a:cubicBezTo>
                    <a:pt x="2965616" y="3042976"/>
                    <a:pt x="2862510" y="2981407"/>
                    <a:pt x="2653363" y="3001868"/>
                  </a:cubicBezTo>
                  <a:cubicBezTo>
                    <a:pt x="2444216" y="3022329"/>
                    <a:pt x="2436176" y="2975118"/>
                    <a:pt x="2233333" y="3001868"/>
                  </a:cubicBezTo>
                  <a:cubicBezTo>
                    <a:pt x="2030490" y="3028618"/>
                    <a:pt x="1870430" y="2955772"/>
                    <a:pt x="1690367" y="3001868"/>
                  </a:cubicBezTo>
                  <a:cubicBezTo>
                    <a:pt x="1510304" y="3047964"/>
                    <a:pt x="1385612" y="2999668"/>
                    <a:pt x="1270336" y="3001868"/>
                  </a:cubicBezTo>
                  <a:cubicBezTo>
                    <a:pt x="1155060" y="3004068"/>
                    <a:pt x="945174" y="2977236"/>
                    <a:pt x="758104" y="3001868"/>
                  </a:cubicBezTo>
                  <a:cubicBezTo>
                    <a:pt x="571034" y="3026500"/>
                    <a:pt x="163208" y="2939507"/>
                    <a:pt x="0" y="3001868"/>
                  </a:cubicBezTo>
                  <a:cubicBezTo>
                    <a:pt x="-27668" y="2877921"/>
                    <a:pt x="2112" y="2703462"/>
                    <a:pt x="0" y="2501557"/>
                  </a:cubicBezTo>
                  <a:cubicBezTo>
                    <a:pt x="-2112" y="2299652"/>
                    <a:pt x="2287" y="2182580"/>
                    <a:pt x="0" y="2001245"/>
                  </a:cubicBezTo>
                  <a:cubicBezTo>
                    <a:pt x="-2287" y="1819910"/>
                    <a:pt x="49988" y="1679020"/>
                    <a:pt x="0" y="1440897"/>
                  </a:cubicBezTo>
                  <a:cubicBezTo>
                    <a:pt x="-49988" y="1202774"/>
                    <a:pt x="24835" y="1156573"/>
                    <a:pt x="0" y="970604"/>
                  </a:cubicBezTo>
                  <a:cubicBezTo>
                    <a:pt x="-24835" y="784635"/>
                    <a:pt x="37729" y="619576"/>
                    <a:pt x="0" y="500311"/>
                  </a:cubicBezTo>
                  <a:cubicBezTo>
                    <a:pt x="-37729" y="381046"/>
                    <a:pt x="8330" y="249190"/>
                    <a:pt x="0" y="0"/>
                  </a:cubicBezTo>
                  <a:close/>
                </a:path>
                <a:path w="3073394" h="3001868" stroke="0" extrusionOk="0">
                  <a:moveTo>
                    <a:pt x="0" y="0"/>
                  </a:moveTo>
                  <a:cubicBezTo>
                    <a:pt x="226840" y="-3770"/>
                    <a:pt x="308930" y="48684"/>
                    <a:pt x="481498" y="0"/>
                  </a:cubicBezTo>
                  <a:cubicBezTo>
                    <a:pt x="654066" y="-48684"/>
                    <a:pt x="767426" y="38572"/>
                    <a:pt x="901529" y="0"/>
                  </a:cubicBezTo>
                  <a:cubicBezTo>
                    <a:pt x="1035632" y="-38572"/>
                    <a:pt x="1320656" y="56249"/>
                    <a:pt x="1475229" y="0"/>
                  </a:cubicBezTo>
                  <a:cubicBezTo>
                    <a:pt x="1629802" y="-56249"/>
                    <a:pt x="1847923" y="535"/>
                    <a:pt x="1956728" y="0"/>
                  </a:cubicBezTo>
                  <a:cubicBezTo>
                    <a:pt x="2065533" y="-535"/>
                    <a:pt x="2310669" y="32741"/>
                    <a:pt x="2438226" y="0"/>
                  </a:cubicBezTo>
                  <a:cubicBezTo>
                    <a:pt x="2565783" y="-32741"/>
                    <a:pt x="2765323" y="15066"/>
                    <a:pt x="3073394" y="0"/>
                  </a:cubicBezTo>
                  <a:cubicBezTo>
                    <a:pt x="3082860" y="105353"/>
                    <a:pt x="3023338" y="266214"/>
                    <a:pt x="3073394" y="440274"/>
                  </a:cubicBezTo>
                  <a:cubicBezTo>
                    <a:pt x="3123450" y="614334"/>
                    <a:pt x="3065605" y="786531"/>
                    <a:pt x="3073394" y="940585"/>
                  </a:cubicBezTo>
                  <a:cubicBezTo>
                    <a:pt x="3081183" y="1094639"/>
                    <a:pt x="3061086" y="1279955"/>
                    <a:pt x="3073394" y="1380859"/>
                  </a:cubicBezTo>
                  <a:cubicBezTo>
                    <a:pt x="3085702" y="1481763"/>
                    <a:pt x="3070386" y="1724361"/>
                    <a:pt x="3073394" y="1821133"/>
                  </a:cubicBezTo>
                  <a:cubicBezTo>
                    <a:pt x="3076402" y="1917905"/>
                    <a:pt x="3041525" y="2074088"/>
                    <a:pt x="3073394" y="2321445"/>
                  </a:cubicBezTo>
                  <a:cubicBezTo>
                    <a:pt x="3105263" y="2568802"/>
                    <a:pt x="3008590" y="2855939"/>
                    <a:pt x="3073394" y="3001868"/>
                  </a:cubicBezTo>
                  <a:cubicBezTo>
                    <a:pt x="2875282" y="3025972"/>
                    <a:pt x="2776559" y="2963228"/>
                    <a:pt x="2653363" y="3001868"/>
                  </a:cubicBezTo>
                  <a:cubicBezTo>
                    <a:pt x="2530167" y="3040508"/>
                    <a:pt x="2282361" y="2953071"/>
                    <a:pt x="2079663" y="3001868"/>
                  </a:cubicBezTo>
                  <a:cubicBezTo>
                    <a:pt x="1876965" y="3050665"/>
                    <a:pt x="1721690" y="2969904"/>
                    <a:pt x="1628899" y="3001868"/>
                  </a:cubicBezTo>
                  <a:cubicBezTo>
                    <a:pt x="1536108" y="3033832"/>
                    <a:pt x="1224351" y="2987286"/>
                    <a:pt x="1116666" y="3001868"/>
                  </a:cubicBezTo>
                  <a:cubicBezTo>
                    <a:pt x="1008981" y="3016450"/>
                    <a:pt x="818409" y="2982432"/>
                    <a:pt x="542966" y="3001868"/>
                  </a:cubicBezTo>
                  <a:cubicBezTo>
                    <a:pt x="267523" y="3021304"/>
                    <a:pt x="171470" y="2973738"/>
                    <a:pt x="0" y="3001868"/>
                  </a:cubicBezTo>
                  <a:cubicBezTo>
                    <a:pt x="-26030" y="2842826"/>
                    <a:pt x="33005" y="2727245"/>
                    <a:pt x="0" y="2591613"/>
                  </a:cubicBezTo>
                  <a:cubicBezTo>
                    <a:pt x="-33005" y="2455981"/>
                    <a:pt x="36957" y="2348567"/>
                    <a:pt x="0" y="2151339"/>
                  </a:cubicBezTo>
                  <a:cubicBezTo>
                    <a:pt x="-36957" y="1954111"/>
                    <a:pt x="18514" y="1777805"/>
                    <a:pt x="0" y="1681046"/>
                  </a:cubicBezTo>
                  <a:cubicBezTo>
                    <a:pt x="-18514" y="1584287"/>
                    <a:pt x="21724" y="1371542"/>
                    <a:pt x="0" y="1120697"/>
                  </a:cubicBezTo>
                  <a:cubicBezTo>
                    <a:pt x="-21724" y="869852"/>
                    <a:pt x="8604" y="743533"/>
                    <a:pt x="0" y="620386"/>
                  </a:cubicBezTo>
                  <a:cubicBezTo>
                    <a:pt x="-8604" y="497239"/>
                    <a:pt x="23919" y="285994"/>
                    <a:pt x="0" y="0"/>
                  </a:cubicBezTo>
                  <a:close/>
                </a:path>
              </a:pathLst>
            </a:custGeom>
            <a:ln w="19050">
              <a:solidFill>
                <a:srgbClr val="002C5C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vert="horz" lIns="0" tIns="0" rIns="0" bIns="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200" kern="1200">
                  <a:solidFill>
                    <a:srgbClr val="002C5C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rgbClr val="002C5C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rgbClr val="002C5C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C5C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002C5C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000">
                <a:spcBef>
                  <a:spcPts val="1200"/>
                </a:spcBef>
              </a:pPr>
              <a:r>
                <a:rPr lang="ru-RU" sz="2000" dirty="0"/>
                <a:t>Помни, падаван, что не все</a:t>
              </a:r>
              <a:r>
                <a:rPr lang="en-US" sz="2000" dirty="0"/>
                <a:t> </a:t>
              </a:r>
              <a:r>
                <a:rPr lang="ru-RU" sz="2000" dirty="0"/>
                <a:t>фреймворк решает проблемы…</a:t>
              </a:r>
              <a:endParaRPr lang="en-US" sz="2000" dirty="0"/>
            </a:p>
          </p:txBody>
        </p:sp>
        <p:pic>
          <p:nvPicPr>
            <p:cNvPr id="8" name="Рисунок 7" descr="Изображение выглядит как мультфильм, Вымышленный персонаж, Йода, одежда&#10;&#10;Автоматически созданное описание">
              <a:extLst>
                <a:ext uri="{FF2B5EF4-FFF2-40B4-BE49-F238E27FC236}">
                  <a16:creationId xmlns:a16="http://schemas.microsoft.com/office/drawing/2014/main" id="{58B0861E-9571-CE08-2D6B-A3F009C80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4790" y="4726066"/>
              <a:ext cx="1623482" cy="16234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65285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D6C31-3F96-D6CD-5305-75FA08D20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CA4A573-3860-5642-85FD-2F865585FE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1980000"/>
            <a:ext cx="11473200" cy="4512250"/>
          </a:xfrm>
        </p:spPr>
        <p:txBody>
          <a:bodyPr>
            <a:noAutofit/>
          </a:bodyPr>
          <a:lstStyle/>
          <a:p>
            <a:pPr fontAlgn="base"/>
            <a:r>
              <a:rPr lang="en" sz="2000" b="1" dirty="0"/>
              <a:t>AnnotatedBeanDefinitionReader</a:t>
            </a:r>
            <a:r>
              <a:rPr lang="en" sz="2000" dirty="0"/>
              <a:t> </a:t>
            </a:r>
            <a:r>
              <a:rPr lang="ru-RU" sz="2000" dirty="0"/>
              <a:t>работает в несколько этапов.</a:t>
            </a:r>
          </a:p>
          <a:p>
            <a:pPr fontAlgn="base"/>
            <a:endParaRPr lang="ru-RU" sz="2000" dirty="0"/>
          </a:p>
          <a:p>
            <a:pPr fontAlgn="base"/>
            <a:endParaRPr lang="en-US" sz="2000" dirty="0"/>
          </a:p>
          <a:p>
            <a:pPr marL="514350" indent="-514350" fontAlgn="base">
              <a:buFont typeface="+mj-lt"/>
              <a:buAutoNum type="arabicPeriod"/>
            </a:pPr>
            <a:r>
              <a:rPr lang="ru-RU" sz="2000" dirty="0"/>
              <a:t>Первый этап — это регистрация всех </a:t>
            </a:r>
            <a:r>
              <a:rPr lang="ru-RU" sz="2000" b="1" dirty="0"/>
              <a:t>@</a:t>
            </a:r>
            <a:r>
              <a:rPr lang="en" sz="2000" b="1" dirty="0"/>
              <a:t>Configuration </a:t>
            </a:r>
            <a:r>
              <a:rPr lang="ru-RU" sz="2000" dirty="0"/>
              <a:t>для дальнейшего парсинга. </a:t>
            </a:r>
            <a:endParaRPr lang="en-US" sz="2000" dirty="0"/>
          </a:p>
          <a:p>
            <a:pPr marL="514350" indent="-514350" fontAlgn="base">
              <a:buFont typeface="+mj-lt"/>
              <a:buAutoNum type="arabicPeriod"/>
            </a:pPr>
            <a:r>
              <a:rPr lang="ru-RU" sz="2000" dirty="0"/>
              <a:t>Второй этап — </a:t>
            </a:r>
            <a:r>
              <a:rPr lang="ru-RU" sz="2000" b="1" u="sng" dirty="0"/>
              <a:t>ПАРСИНГ И СОЗДАНИЕ </a:t>
            </a:r>
            <a:r>
              <a:rPr lang="en" sz="2000" b="1" u="sng" dirty="0"/>
              <a:t>BeanDefinition</a:t>
            </a:r>
            <a:r>
              <a:rPr lang="ru-RU" sz="2000" dirty="0"/>
              <a:t>, (это регистрация специального </a:t>
            </a:r>
            <a:r>
              <a:rPr lang="en" sz="2000" dirty="0"/>
              <a:t>BeanFactoryPostProcessor, </a:t>
            </a:r>
            <a:r>
              <a:rPr lang="ru-RU" sz="2000" dirty="0"/>
              <a:t>а именно</a:t>
            </a:r>
            <a:r>
              <a:rPr lang="en-US" sz="2000" dirty="0"/>
              <a:t> </a:t>
            </a:r>
            <a:r>
              <a:rPr lang="en" sz="2000" dirty="0"/>
              <a:t>BeanDefinitionRegistryPostProcessor, </a:t>
            </a:r>
            <a:r>
              <a:rPr lang="ru-RU" sz="2000" dirty="0"/>
              <a:t>который при помощи класса</a:t>
            </a:r>
            <a:r>
              <a:rPr lang="en-US" sz="2000" dirty="0"/>
              <a:t> </a:t>
            </a:r>
            <a:r>
              <a:rPr lang="en" sz="2000" dirty="0"/>
              <a:t>ConfigurationClassParser</a:t>
            </a:r>
            <a:r>
              <a:rPr lang="ru-RU" sz="2000" dirty="0"/>
              <a:t> парсит </a:t>
            </a:r>
            <a:r>
              <a:rPr lang="en" sz="2000" dirty="0"/>
              <a:t>JavaConfig </a:t>
            </a:r>
            <a:r>
              <a:rPr lang="ru-RU" sz="2000" dirty="0"/>
              <a:t>и создает </a:t>
            </a:r>
            <a:r>
              <a:rPr lang="en" sz="2000" b="1" dirty="0"/>
              <a:t>BeanDefinition</a:t>
            </a:r>
            <a:r>
              <a:rPr lang="en" sz="2000" dirty="0"/>
              <a:t>).</a:t>
            </a:r>
            <a:endParaRPr lang="ru-RU" sz="2000" dirty="0"/>
          </a:p>
          <a:p>
            <a:pPr marL="514350" indent="-514350" fontAlgn="base">
              <a:buFont typeface="+mj-lt"/>
              <a:buAutoNum type="arabicPeriod"/>
            </a:pPr>
            <a:r>
              <a:rPr lang="ru-RU" sz="2000" dirty="0"/>
              <a:t>Каждый </a:t>
            </a:r>
            <a:r>
              <a:rPr lang="en" sz="2000" b="1" dirty="0"/>
              <a:t>BeanDefinition</a:t>
            </a:r>
            <a:r>
              <a:rPr lang="ru-RU" sz="2000" dirty="0"/>
              <a:t> вместе со своим именем</a:t>
            </a:r>
            <a:r>
              <a:rPr lang="en" sz="2000" dirty="0"/>
              <a:t> </a:t>
            </a:r>
            <a:r>
              <a:rPr lang="ru-RU" sz="2000" dirty="0"/>
              <a:t>помещается в </a:t>
            </a:r>
            <a:r>
              <a:rPr lang="en-US" sz="2000" b="1" dirty="0"/>
              <a:t>BeanDefinitionMap</a:t>
            </a:r>
            <a:r>
              <a:rPr lang="en" sz="2000" dirty="0"/>
              <a:t>.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1807B25-1FCC-FDF9-6062-7F5ADB7A1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Java Config</a:t>
            </a:r>
            <a:endParaRPr lang="en-US" dirty="0"/>
          </a:p>
        </p:txBody>
      </p:sp>
      <p:pic>
        <p:nvPicPr>
          <p:cNvPr id="2" name="Рисунок 1" descr="Изображение выглядит как Графика, графический дизайн, Шрифт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D7C5126-2A70-39B2-2AC3-6CB2789A8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374" y="5764253"/>
            <a:ext cx="2183992" cy="145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593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68A62-D94A-D738-FCFB-5EE418F1C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43384FA-80AB-05C7-3526-456E6A2C4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</a:t>
            </a:r>
            <a:endParaRPr lang="en-US" dirty="0"/>
          </a:p>
        </p:txBody>
      </p:sp>
      <p:pic>
        <p:nvPicPr>
          <p:cNvPr id="2" name="Рисунок 1" descr="Изображение выглядит как Графика, графический дизайн, Шрифт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29144B0-1BA7-321A-70E6-D50088AC1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374" y="5764253"/>
            <a:ext cx="2183992" cy="1455994"/>
          </a:xfrm>
          <a:prstGeom prst="rect">
            <a:avLst/>
          </a:prstGeom>
        </p:spPr>
      </p:pic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00338025-66FB-DC15-D976-88CB4DB830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672875"/>
              </p:ext>
            </p:extLst>
          </p:nvPr>
        </p:nvGraphicFramePr>
        <p:xfrm>
          <a:off x="360000" y="1259997"/>
          <a:ext cx="10342800" cy="4298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7974">
                  <a:extLst>
                    <a:ext uri="{9D8B030D-6E8A-4147-A177-3AD203B41FA5}">
                      <a16:colId xmlns:a16="http://schemas.microsoft.com/office/drawing/2014/main" val="3194734220"/>
                    </a:ext>
                  </a:extLst>
                </a:gridCol>
                <a:gridCol w="1532840">
                  <a:extLst>
                    <a:ext uri="{9D8B030D-6E8A-4147-A177-3AD203B41FA5}">
                      <a16:colId xmlns:a16="http://schemas.microsoft.com/office/drawing/2014/main" val="4080039280"/>
                    </a:ext>
                  </a:extLst>
                </a:gridCol>
                <a:gridCol w="1681655">
                  <a:extLst>
                    <a:ext uri="{9D8B030D-6E8A-4147-A177-3AD203B41FA5}">
                      <a16:colId xmlns:a16="http://schemas.microsoft.com/office/drawing/2014/main" val="3514676564"/>
                    </a:ext>
                  </a:extLst>
                </a:gridCol>
                <a:gridCol w="1590331">
                  <a:extLst>
                    <a:ext uri="{9D8B030D-6E8A-4147-A177-3AD203B41FA5}">
                      <a16:colId xmlns:a16="http://schemas.microsoft.com/office/drawing/2014/main" val="1352821123"/>
                    </a:ext>
                  </a:extLst>
                </a:gridCol>
              </a:tblGrid>
              <a:tr h="513900">
                <a:tc>
                  <a:txBody>
                    <a:bodyPr/>
                    <a:lstStyle/>
                    <a:p>
                      <a:endParaRPr lang="ru-RU" sz="2000" dirty="0">
                        <a:solidFill>
                          <a:srgbClr val="002C5C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002C5C"/>
                          </a:solidFill>
                        </a:rPr>
                        <a:t>XML</a:t>
                      </a:r>
                      <a:endParaRPr lang="ru-RU" sz="2000" b="0" dirty="0">
                        <a:solidFill>
                          <a:srgbClr val="002C5C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0" dirty="0">
                          <a:solidFill>
                            <a:srgbClr val="002C5C"/>
                          </a:solidFill>
                        </a:rPr>
                        <a:t>Аннотации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002C5C"/>
                          </a:solidFill>
                        </a:rPr>
                        <a:t>Java Config</a:t>
                      </a:r>
                      <a:endParaRPr lang="ru-RU" sz="2000" b="0" dirty="0">
                        <a:solidFill>
                          <a:srgbClr val="002C5C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4976522"/>
                  </a:ext>
                </a:extLst>
              </a:tr>
              <a:tr h="513900">
                <a:tc>
                  <a:txBody>
                    <a:bodyPr/>
                    <a:lstStyle/>
                    <a:p>
                      <a:r>
                        <a:rPr lang="ru-RU" sz="2000" dirty="0">
                          <a:solidFill>
                            <a:srgbClr val="002C5C"/>
                          </a:solidFill>
                        </a:rPr>
                        <a:t>Централизованная конфигурация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2C5C"/>
                          </a:solidFill>
                        </a:rPr>
                        <a:t>+</a:t>
                      </a:r>
                      <a:endParaRPr lang="ru-RU" sz="2000" b="1" dirty="0">
                        <a:solidFill>
                          <a:srgbClr val="002C5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2C5C"/>
                          </a:solidFill>
                        </a:rPr>
                        <a:t>-</a:t>
                      </a:r>
                      <a:endParaRPr lang="ru-RU" sz="2000" b="1" dirty="0">
                        <a:solidFill>
                          <a:srgbClr val="002C5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2C5C"/>
                          </a:solidFill>
                        </a:rPr>
                        <a:t>+</a:t>
                      </a:r>
                      <a:endParaRPr lang="ru-RU" sz="2000" b="1" dirty="0">
                        <a:solidFill>
                          <a:srgbClr val="002C5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655311"/>
                  </a:ext>
                </a:extLst>
              </a:tr>
              <a:tr h="513900">
                <a:tc>
                  <a:txBody>
                    <a:bodyPr/>
                    <a:lstStyle/>
                    <a:p>
                      <a:r>
                        <a:rPr lang="ru-RU" sz="2000" dirty="0">
                          <a:solidFill>
                            <a:srgbClr val="002C5C"/>
                          </a:solidFill>
                        </a:rPr>
                        <a:t>Отсутствие </a:t>
                      </a:r>
                      <a:r>
                        <a:rPr lang="en-US" sz="2000" dirty="0">
                          <a:solidFill>
                            <a:srgbClr val="002C5C"/>
                          </a:solidFill>
                        </a:rPr>
                        <a:t>Spring </a:t>
                      </a:r>
                      <a:r>
                        <a:rPr lang="ru-RU" sz="2000" dirty="0">
                          <a:solidFill>
                            <a:srgbClr val="002C5C"/>
                          </a:solidFill>
                        </a:rPr>
                        <a:t>в коде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2C5C"/>
                          </a:solidFill>
                        </a:rPr>
                        <a:t>+</a:t>
                      </a:r>
                      <a:endParaRPr lang="ru-RU" sz="2000" b="1" dirty="0">
                        <a:solidFill>
                          <a:srgbClr val="002C5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2C5C"/>
                          </a:solidFill>
                        </a:rPr>
                        <a:t>-</a:t>
                      </a:r>
                      <a:endParaRPr lang="ru-RU" sz="2000" b="1" dirty="0">
                        <a:solidFill>
                          <a:srgbClr val="002C5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2C5C"/>
                          </a:solidFill>
                        </a:rPr>
                        <a:t>+</a:t>
                      </a:r>
                      <a:endParaRPr lang="ru-RU" sz="2000" b="1" dirty="0">
                        <a:solidFill>
                          <a:srgbClr val="002C5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9236079"/>
                  </a:ext>
                </a:extLst>
              </a:tr>
              <a:tr h="513900">
                <a:tc>
                  <a:txBody>
                    <a:bodyPr/>
                    <a:lstStyle/>
                    <a:p>
                      <a:r>
                        <a:rPr lang="ru-RU" sz="2000" dirty="0">
                          <a:solidFill>
                            <a:srgbClr val="002C5C"/>
                          </a:solidFill>
                        </a:rPr>
                        <a:t>Изменение конфигурации требует перекомпиляции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2C5C"/>
                          </a:solidFill>
                        </a:rPr>
                        <a:t>+</a:t>
                      </a:r>
                      <a:endParaRPr lang="ru-RU" sz="2000" b="1" dirty="0">
                        <a:solidFill>
                          <a:srgbClr val="002C5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2C5C"/>
                          </a:solidFill>
                        </a:rPr>
                        <a:t>-</a:t>
                      </a:r>
                      <a:endParaRPr lang="ru-RU" sz="2000" b="1" dirty="0">
                        <a:solidFill>
                          <a:srgbClr val="002C5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2C5C"/>
                          </a:solidFill>
                        </a:rPr>
                        <a:t>-</a:t>
                      </a:r>
                      <a:endParaRPr lang="ru-RU" sz="2000" b="1" dirty="0">
                        <a:solidFill>
                          <a:srgbClr val="002C5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406849"/>
                  </a:ext>
                </a:extLst>
              </a:tr>
              <a:tr h="513900">
                <a:tc>
                  <a:txBody>
                    <a:bodyPr/>
                    <a:lstStyle/>
                    <a:p>
                      <a:r>
                        <a:rPr lang="ru-RU" sz="2000" dirty="0">
                          <a:solidFill>
                            <a:srgbClr val="002C5C"/>
                          </a:solidFill>
                        </a:rPr>
                        <a:t>Типобезопасность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2C5C"/>
                          </a:solidFill>
                        </a:rPr>
                        <a:t>-</a:t>
                      </a:r>
                      <a:endParaRPr lang="ru-RU" sz="2000" b="1" dirty="0">
                        <a:solidFill>
                          <a:srgbClr val="002C5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2C5C"/>
                          </a:solidFill>
                        </a:rPr>
                        <a:t>+</a:t>
                      </a:r>
                      <a:endParaRPr lang="ru-RU" sz="2000" b="1" dirty="0">
                        <a:solidFill>
                          <a:srgbClr val="002C5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2C5C"/>
                          </a:solidFill>
                        </a:rPr>
                        <a:t>+</a:t>
                      </a:r>
                      <a:endParaRPr lang="ru-RU" sz="2000" b="1" dirty="0">
                        <a:solidFill>
                          <a:srgbClr val="002C5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4647157"/>
                  </a:ext>
                </a:extLst>
              </a:tr>
              <a:tr h="513900">
                <a:tc>
                  <a:txBody>
                    <a:bodyPr/>
                    <a:lstStyle/>
                    <a:p>
                      <a:r>
                        <a:rPr lang="ru-RU" sz="2000" dirty="0">
                          <a:solidFill>
                            <a:srgbClr val="002C5C"/>
                          </a:solidFill>
                        </a:rPr>
                        <a:t>Полная поддержка </a:t>
                      </a:r>
                      <a:r>
                        <a:rPr lang="en-US" sz="2000" dirty="0">
                          <a:solidFill>
                            <a:srgbClr val="002C5C"/>
                          </a:solidFill>
                        </a:rPr>
                        <a:t>IDE</a:t>
                      </a:r>
                      <a:endParaRPr lang="ru-RU" sz="2000" dirty="0">
                        <a:solidFill>
                          <a:srgbClr val="002C5C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2C5C"/>
                          </a:solidFill>
                        </a:rPr>
                        <a:t>-</a:t>
                      </a:r>
                      <a:endParaRPr lang="ru-RU" sz="2000" b="1" dirty="0">
                        <a:solidFill>
                          <a:srgbClr val="002C5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2C5C"/>
                          </a:solidFill>
                        </a:rPr>
                        <a:t>-</a:t>
                      </a:r>
                      <a:endParaRPr lang="ru-RU" sz="2000" b="1" dirty="0">
                        <a:solidFill>
                          <a:srgbClr val="002C5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2C5C"/>
                          </a:solidFill>
                        </a:rPr>
                        <a:t>+</a:t>
                      </a:r>
                      <a:endParaRPr lang="ru-RU" sz="2000" b="1" dirty="0">
                        <a:solidFill>
                          <a:srgbClr val="002C5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5436369"/>
                  </a:ext>
                </a:extLst>
              </a:tr>
              <a:tr h="513900">
                <a:tc>
                  <a:txBody>
                    <a:bodyPr/>
                    <a:lstStyle/>
                    <a:p>
                      <a:r>
                        <a:rPr lang="ru-RU" sz="2000" dirty="0">
                          <a:solidFill>
                            <a:srgbClr val="002C5C"/>
                          </a:solidFill>
                        </a:rPr>
                        <a:t>Декларация бинов из сторонних </a:t>
                      </a:r>
                      <a:r>
                        <a:rPr lang="ru-RU" sz="2000" dirty="0" err="1">
                          <a:solidFill>
                            <a:srgbClr val="002C5C"/>
                          </a:solidFill>
                        </a:rPr>
                        <a:t>бибилиотек</a:t>
                      </a:r>
                      <a:endParaRPr lang="ru-RU" sz="2000" dirty="0">
                        <a:solidFill>
                          <a:srgbClr val="002C5C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2C5C"/>
                          </a:solidFill>
                        </a:rPr>
                        <a:t>+</a:t>
                      </a:r>
                      <a:endParaRPr lang="ru-RU" sz="2000" b="1" dirty="0">
                        <a:solidFill>
                          <a:srgbClr val="002C5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2C5C"/>
                          </a:solidFill>
                        </a:rPr>
                        <a:t>-</a:t>
                      </a:r>
                      <a:endParaRPr lang="ru-RU" sz="2000" b="1" dirty="0">
                        <a:solidFill>
                          <a:srgbClr val="002C5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2C5C"/>
                          </a:solidFill>
                        </a:rPr>
                        <a:t>+</a:t>
                      </a:r>
                      <a:endParaRPr lang="ru-RU" sz="2000" b="1" dirty="0">
                        <a:solidFill>
                          <a:srgbClr val="002C5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6190178"/>
                  </a:ext>
                </a:extLst>
              </a:tr>
              <a:tr h="513900">
                <a:tc>
                  <a:txBody>
                    <a:bodyPr/>
                    <a:lstStyle/>
                    <a:p>
                      <a:r>
                        <a:rPr lang="ru-RU" sz="2000" dirty="0">
                          <a:solidFill>
                            <a:srgbClr val="002C5C"/>
                          </a:solidFill>
                        </a:rPr>
                        <a:t>Возможность писать логику в конфигурации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2C5C"/>
                          </a:solidFill>
                        </a:rPr>
                        <a:t>-</a:t>
                      </a:r>
                      <a:endParaRPr lang="ru-RU" sz="2000" b="1" dirty="0">
                        <a:solidFill>
                          <a:srgbClr val="002C5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2C5C"/>
                          </a:solidFill>
                        </a:rPr>
                        <a:t>-</a:t>
                      </a:r>
                      <a:endParaRPr lang="ru-RU" sz="2000" b="1" dirty="0">
                        <a:solidFill>
                          <a:srgbClr val="002C5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2C5C"/>
                          </a:solidFill>
                        </a:rPr>
                        <a:t>+</a:t>
                      </a:r>
                      <a:endParaRPr lang="ru-RU" sz="2000" b="1" dirty="0">
                        <a:solidFill>
                          <a:srgbClr val="002C5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35643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41268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6F53E-90A6-55BF-A84F-4D41A79C6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0F237783-53D2-46BE-B1DB-6A5E9120FC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1980000"/>
            <a:ext cx="11473200" cy="4512250"/>
          </a:xfrm>
        </p:spPr>
        <p:txBody>
          <a:bodyPr>
            <a:noAutofit/>
          </a:bodyPr>
          <a:lstStyle/>
          <a:p>
            <a:pPr fontAlgn="base"/>
            <a:r>
              <a:rPr lang="ru-RU" sz="2000" dirty="0"/>
              <a:t>Описание, как создавать и управлять конкретным бином.</a:t>
            </a:r>
          </a:p>
          <a:p>
            <a:pPr fontAlgn="base"/>
            <a:r>
              <a:rPr lang="ru-RU" sz="2000" dirty="0"/>
              <a:t>Содержит:</a:t>
            </a:r>
          </a:p>
          <a:p>
            <a:pPr marL="342900" indent="-342900" fontAlgn="base">
              <a:buFont typeface="Arial" panose="020B0604020202020204" pitchFamily="34" charset="0"/>
              <a:buChar char="‒"/>
            </a:pPr>
            <a:r>
              <a:rPr lang="ru-RU" sz="2000" dirty="0"/>
              <a:t>имя класса с указанием пакета;</a:t>
            </a:r>
          </a:p>
          <a:p>
            <a:pPr marL="342900" indent="-342900" fontAlgn="base">
              <a:buFont typeface="Arial" panose="020B0604020202020204" pitchFamily="34" charset="0"/>
              <a:buChar char="‒"/>
            </a:pPr>
            <a:r>
              <a:rPr lang="ru-RU" sz="2000" dirty="0"/>
              <a:t>элементы поведенческой конфигурации </a:t>
            </a:r>
            <a:r>
              <a:rPr lang="ru-RU" sz="2000" dirty="0" err="1"/>
              <a:t>бина</a:t>
            </a:r>
            <a:r>
              <a:rPr lang="ru-RU" sz="2000" dirty="0"/>
              <a:t>, которые определяют, как бин должен вести себя в контейнере (</a:t>
            </a:r>
            <a:r>
              <a:rPr lang="ru-RU" sz="2000" dirty="0" err="1"/>
              <a:t>scope</a:t>
            </a:r>
            <a:r>
              <a:rPr lang="ru-RU" sz="2000" dirty="0"/>
              <a:t>, обратные вызовы жизненного цикла и т.д.);</a:t>
            </a:r>
          </a:p>
          <a:p>
            <a:pPr marL="342900" indent="-342900" fontAlgn="base">
              <a:buFont typeface="Arial" panose="020B0604020202020204" pitchFamily="34" charset="0"/>
              <a:buChar char="‒"/>
            </a:pPr>
            <a:r>
              <a:rPr lang="ru-RU" sz="2000" dirty="0"/>
              <a:t>ссылки на другие </a:t>
            </a:r>
            <a:r>
              <a:rPr lang="ru-RU" sz="2000" dirty="0" err="1"/>
              <a:t>bean</a:t>
            </a:r>
            <a:r>
              <a:rPr lang="ru-RU" sz="2000" dirty="0"/>
              <a:t>-компоненты, которые необходимы для его работы. Эти ссылки также называются зависимостями;</a:t>
            </a:r>
          </a:p>
          <a:p>
            <a:pPr marL="342900" indent="-342900" fontAlgn="base">
              <a:buFont typeface="Arial" panose="020B0604020202020204" pitchFamily="34" charset="0"/>
              <a:buChar char="‒"/>
            </a:pPr>
            <a:r>
              <a:rPr lang="ru-RU" sz="2000" dirty="0"/>
              <a:t>другие параметры конфигурации для установки во вновь созданном объекте, например, ограничение размера пула или количество соединений, используемых в </a:t>
            </a:r>
            <a:r>
              <a:rPr lang="ru-RU" sz="2000" dirty="0" err="1"/>
              <a:t>бине</a:t>
            </a:r>
            <a:r>
              <a:rPr lang="ru-RU" sz="2000" dirty="0"/>
              <a:t>, который управляет пулом соединений.</a:t>
            </a:r>
          </a:p>
          <a:p>
            <a:pPr fontAlgn="base"/>
            <a:endParaRPr lang="ru-RU" sz="2800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17E7816-7CC4-5135-B743-58CA82804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BeanDefinition</a:t>
            </a:r>
            <a:endParaRPr lang="en-US" dirty="0"/>
          </a:p>
        </p:txBody>
      </p:sp>
      <p:pic>
        <p:nvPicPr>
          <p:cNvPr id="2" name="Рисунок 1" descr="Изображение выглядит как Графика, графический дизайн, Шрифт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499D48E-CF1D-2724-D2A0-0B3759DE7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374" y="5764253"/>
            <a:ext cx="2183992" cy="145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4657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675F1-04CB-0A1B-6E7A-06265FC2F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6487FDF4-4655-589B-F5F2-8394C79D59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1980000"/>
            <a:ext cx="11473200" cy="4512250"/>
          </a:xfrm>
        </p:spPr>
        <p:txBody>
          <a:bodyPr>
            <a:noAutofit/>
          </a:bodyPr>
          <a:lstStyle/>
          <a:p>
            <a:pPr fontAlgn="base"/>
            <a:r>
              <a:rPr lang="ru-RU" sz="2000" dirty="0"/>
              <a:t>Spring обошел все конфигурацию, (даже, если использовалось несколько типов конфигурации) и создал </a:t>
            </a:r>
            <a:r>
              <a:rPr lang="ru-RU" sz="2000" b="1" dirty="0"/>
              <a:t>BeanDefinitionMap</a:t>
            </a:r>
            <a:r>
              <a:rPr lang="ru-RU" sz="2000" dirty="0"/>
              <a:t>, в которой лежат </a:t>
            </a:r>
            <a:r>
              <a:rPr lang="ru-RU" sz="2000" b="1" dirty="0"/>
              <a:t>BeanDefinition</a:t>
            </a:r>
            <a:r>
              <a:rPr lang="ru-RU" sz="2000" dirty="0"/>
              <a:t> для каждого, необходимого нам, </a:t>
            </a:r>
            <a:r>
              <a:rPr lang="ru-RU" sz="2000" dirty="0" err="1"/>
              <a:t>бина</a:t>
            </a:r>
            <a:r>
              <a:rPr lang="ru-RU" sz="2000" dirty="0"/>
              <a:t>.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6F944FA-0BC9-06C6-7B15-4FD8B3804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 первого этапа</a:t>
            </a:r>
            <a:endParaRPr lang="en-US" dirty="0"/>
          </a:p>
        </p:txBody>
      </p:sp>
      <p:pic>
        <p:nvPicPr>
          <p:cNvPr id="2" name="Рисунок 1" descr="Изображение выглядит как Графика, графический дизайн, Шрифт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EBA904B-ABC0-067D-7DF0-AD73D7639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374" y="5764253"/>
            <a:ext cx="2183992" cy="145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9156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82753-70F8-F6C6-6F2F-0EE019130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502BDCE-98FA-7E85-2AA9-0EF2E08BEC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1980000"/>
            <a:ext cx="11473200" cy="4512250"/>
          </a:xfrm>
        </p:spPr>
        <p:txBody>
          <a:bodyPr>
            <a:noAutofit/>
          </a:bodyPr>
          <a:lstStyle/>
          <a:p>
            <a:r>
              <a:rPr lang="ru-RU" sz="2000" dirty="0"/>
              <a:t>В Spring мы можем повлиять на то, какими будут наши бины еще до того, как они создадутся.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03C625C-2A60-B485-C454-8312F3315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 2. </a:t>
            </a:r>
            <a:r>
              <a:rPr lang="ru-RU" dirty="0">
                <a:solidFill>
                  <a:srgbClr val="002060"/>
                </a:solidFill>
              </a:rPr>
              <a:t>Настройка созданных </a:t>
            </a:r>
            <a:r>
              <a:rPr lang="en-US" dirty="0">
                <a:solidFill>
                  <a:srgbClr val="002060"/>
                </a:solidFill>
              </a:rPr>
              <a:t>BeanDefinition</a:t>
            </a:r>
            <a:endParaRPr lang="ru-RU" dirty="0">
              <a:solidFill>
                <a:srgbClr val="002060"/>
              </a:solidFill>
            </a:endParaRPr>
          </a:p>
        </p:txBody>
      </p:sp>
      <p:pic>
        <p:nvPicPr>
          <p:cNvPr id="2" name="Рисунок 1" descr="Изображение выглядит как Графика, графический дизайн, Шрифт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E20DF79-155F-ADD6-CC64-291EA838A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374" y="5764253"/>
            <a:ext cx="2183992" cy="145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92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1263F-23A8-21A6-0303-4306F431E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327C9897-AFFE-0218-F3B7-3869DCAEDD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1980000"/>
            <a:ext cx="11473200" cy="4512250"/>
          </a:xfrm>
        </p:spPr>
        <p:txBody>
          <a:bodyPr>
            <a:noAutofit/>
          </a:bodyPr>
          <a:lstStyle/>
          <a:p>
            <a:r>
              <a:rPr lang="ru-RU" sz="2000" dirty="0"/>
              <a:t>Благодаря интерфейсу </a:t>
            </a:r>
            <a:r>
              <a:rPr lang="en-US" sz="2000" b="1" dirty="0"/>
              <a:t>BeanFactoryPostProcessor</a:t>
            </a:r>
            <a:r>
              <a:rPr lang="en-US" sz="2000" dirty="0"/>
              <a:t> </a:t>
            </a:r>
            <a:r>
              <a:rPr lang="ru-RU" sz="2000" dirty="0"/>
              <a:t>мы можем получить доступ к созданным </a:t>
            </a:r>
            <a:r>
              <a:rPr lang="en-US" sz="2000" b="1" dirty="0"/>
              <a:t>BeanDefinition</a:t>
            </a:r>
            <a:r>
              <a:rPr lang="ru-RU" sz="2000" dirty="0"/>
              <a:t> и можем их изменять.</a:t>
            </a:r>
          </a:p>
          <a:p>
            <a:endParaRPr lang="ru-RU" sz="2000" dirty="0"/>
          </a:p>
          <a:p>
            <a:r>
              <a:rPr lang="ru-RU" sz="20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8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BeanFactoryPostProcessor {</a:t>
            </a:r>
            <a:endParaRPr lang="ru-RU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ru-RU" sz="18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8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postProcessBeanFactory(</a:t>
            </a:r>
            <a:b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ConfigurableListableBeanFactory</a:t>
            </a:r>
            <a: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beanFactory) </a:t>
            </a:r>
            <a:b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  <a:t>				</a:t>
            </a:r>
            <a:r>
              <a:rPr lang="en" sz="18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throws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BeansException;</a:t>
            </a:r>
            <a:endParaRPr lang="ru-RU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ru-RU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5CDAF62-D0B9-BF0D-590B-37EFCEAD0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00" y="360000"/>
            <a:ext cx="4131320" cy="1260000"/>
          </a:xfrm>
        </p:spPr>
        <p:txBody>
          <a:bodyPr/>
          <a:lstStyle/>
          <a:p>
            <a:r>
              <a:rPr lang="en-US" dirty="0"/>
              <a:t>BeanFactoryPostProcessor</a:t>
            </a:r>
            <a:endParaRPr lang="ru-RU" dirty="0">
              <a:solidFill>
                <a:srgbClr val="002060"/>
              </a:solidFill>
            </a:endParaRPr>
          </a:p>
        </p:txBody>
      </p:sp>
      <p:pic>
        <p:nvPicPr>
          <p:cNvPr id="2" name="Рисунок 1" descr="Изображение выглядит как Графика, графический дизайн, Шрифт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FA2DC5D-FB01-2EE7-F593-8D2E6E442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374" y="5764253"/>
            <a:ext cx="2183992" cy="145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207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FF779-5F8D-B900-2559-72541AE69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AF71B19F-1F25-3724-4C8D-39E5DF8FD3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1980000"/>
            <a:ext cx="11473200" cy="4512250"/>
          </a:xfrm>
        </p:spPr>
        <p:txBody>
          <a:bodyPr>
            <a:noAutofit/>
          </a:bodyPr>
          <a:lstStyle/>
          <a:p>
            <a:r>
              <a:rPr lang="ru-RU" sz="2000" dirty="0">
                <a:solidFill>
                  <a:srgbClr val="001F60"/>
                </a:solidFill>
              </a:rPr>
              <a:t>Метод </a:t>
            </a:r>
            <a:r>
              <a:rPr lang="en" sz="2000" b="1" dirty="0">
                <a:solidFill>
                  <a:srgbClr val="001F60"/>
                </a:solidFill>
              </a:rPr>
              <a:t>postProcessBeanFactory</a:t>
            </a:r>
            <a:r>
              <a:rPr lang="en" sz="2000" dirty="0">
                <a:solidFill>
                  <a:srgbClr val="001F60"/>
                </a:solidFill>
              </a:rPr>
              <a:t> </a:t>
            </a:r>
            <a:r>
              <a:rPr lang="ru-RU" sz="2000" dirty="0">
                <a:solidFill>
                  <a:srgbClr val="001F60"/>
                </a:solidFill>
              </a:rPr>
              <a:t>принимает параметром</a:t>
            </a:r>
            <a:r>
              <a:rPr lang="en-US" sz="2000" dirty="0">
                <a:solidFill>
                  <a:srgbClr val="001F60"/>
                </a:solidFill>
              </a:rPr>
              <a:t> </a:t>
            </a:r>
            <a:r>
              <a:rPr lang="en" sz="2000" b="1" dirty="0">
                <a:solidFill>
                  <a:srgbClr val="001F60"/>
                </a:solidFill>
              </a:rPr>
              <a:t>ConfigurableListableBeanFactory</a:t>
            </a:r>
            <a:r>
              <a:rPr lang="en" sz="2000" dirty="0">
                <a:solidFill>
                  <a:srgbClr val="001F60"/>
                </a:solidFill>
              </a:rPr>
              <a:t>.</a:t>
            </a:r>
            <a:endParaRPr lang="ru-RU" sz="2000" dirty="0">
              <a:solidFill>
                <a:srgbClr val="001F60"/>
              </a:solidFill>
            </a:endParaRPr>
          </a:p>
          <a:p>
            <a:endParaRPr lang="ru-RU" sz="2000" dirty="0">
              <a:solidFill>
                <a:srgbClr val="001F60"/>
              </a:solidFill>
            </a:endParaRPr>
          </a:p>
          <a:p>
            <a:r>
              <a:rPr lang="ru-RU" sz="2000" dirty="0">
                <a:solidFill>
                  <a:srgbClr val="001F60"/>
                </a:solidFill>
              </a:rPr>
              <a:t>Данная фабрика содержит много полезных методов, в том числе </a:t>
            </a:r>
            <a:r>
              <a:rPr lang="en" sz="2000" b="1" dirty="0">
                <a:solidFill>
                  <a:srgbClr val="001F60"/>
                </a:solidFill>
              </a:rPr>
              <a:t>getBeanDefinitionNames</a:t>
            </a:r>
            <a:r>
              <a:rPr lang="en" sz="2000" dirty="0">
                <a:solidFill>
                  <a:srgbClr val="001F60"/>
                </a:solidFill>
              </a:rPr>
              <a:t>, </a:t>
            </a:r>
            <a:r>
              <a:rPr lang="ru-RU" sz="2000" dirty="0">
                <a:solidFill>
                  <a:srgbClr val="001F60"/>
                </a:solidFill>
              </a:rPr>
              <a:t>через который мы можем получить все </a:t>
            </a:r>
            <a:r>
              <a:rPr lang="en" sz="2000" dirty="0">
                <a:solidFill>
                  <a:srgbClr val="001F60"/>
                </a:solidFill>
              </a:rPr>
              <a:t>BeanDefinitionNames</a:t>
            </a:r>
            <a:r>
              <a:rPr lang="ru-RU" sz="2000" dirty="0">
                <a:solidFill>
                  <a:srgbClr val="001F60"/>
                </a:solidFill>
              </a:rPr>
              <a:t>.</a:t>
            </a:r>
            <a:r>
              <a:rPr lang="en" sz="2000" dirty="0">
                <a:solidFill>
                  <a:srgbClr val="001F60"/>
                </a:solidFill>
              </a:rPr>
              <a:t> </a:t>
            </a:r>
            <a:endParaRPr lang="ru-RU" sz="2000" dirty="0">
              <a:solidFill>
                <a:srgbClr val="001F60"/>
              </a:solidFill>
            </a:endParaRPr>
          </a:p>
          <a:p>
            <a:endParaRPr lang="ru-RU" sz="2000" dirty="0">
              <a:solidFill>
                <a:srgbClr val="001F60"/>
              </a:solidFill>
            </a:endParaRPr>
          </a:p>
          <a:p>
            <a:r>
              <a:rPr lang="ru-RU" sz="2000" dirty="0">
                <a:solidFill>
                  <a:srgbClr val="001F60"/>
                </a:solidFill>
              </a:rPr>
              <a:t>А уже потом по конкретному имени получить </a:t>
            </a:r>
            <a:r>
              <a:rPr lang="en" sz="2000" i="1" dirty="0">
                <a:solidFill>
                  <a:srgbClr val="001F60"/>
                </a:solidFill>
              </a:rPr>
              <a:t>BeanDefinition</a:t>
            </a:r>
            <a:r>
              <a:rPr lang="en" sz="2000" dirty="0">
                <a:solidFill>
                  <a:srgbClr val="001F60"/>
                </a:solidFill>
              </a:rPr>
              <a:t> </a:t>
            </a:r>
            <a:r>
              <a:rPr lang="ru-RU" sz="2000" dirty="0">
                <a:solidFill>
                  <a:srgbClr val="001F60"/>
                </a:solidFill>
              </a:rPr>
              <a:t>для дальнейшей обработки метаданных.</a:t>
            </a:r>
            <a:endParaRPr lang="ru-RU" sz="2000" dirty="0">
              <a:solidFill>
                <a:srgbClr val="001F60"/>
              </a:solidFill>
              <a:cs typeface="Consolas" panose="020B0609020204030204" pitchFamily="49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AC10CFE-82FB-23B7-C08C-5E25D0E91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00" y="360000"/>
            <a:ext cx="4131320" cy="1260000"/>
          </a:xfrm>
        </p:spPr>
        <p:txBody>
          <a:bodyPr/>
          <a:lstStyle/>
          <a:p>
            <a:r>
              <a:rPr lang="en-US" dirty="0"/>
              <a:t>BeanFactoryPostProcessor</a:t>
            </a:r>
            <a:endParaRPr lang="ru-RU" dirty="0">
              <a:solidFill>
                <a:srgbClr val="002060"/>
              </a:solidFill>
            </a:endParaRPr>
          </a:p>
        </p:txBody>
      </p:sp>
      <p:pic>
        <p:nvPicPr>
          <p:cNvPr id="2" name="Рисунок 1" descr="Изображение выглядит как Графика, графический дизайн, Шрифт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7B6048F-7EF5-5FEA-8203-24EE59F48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374" y="5764253"/>
            <a:ext cx="2183992" cy="145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0093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E9737-0B6A-5DEE-CBCA-EA796B3CF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8E43404D-69F5-8029-F6C4-A785465B73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1980000"/>
            <a:ext cx="11473200" cy="4512250"/>
          </a:xfrm>
        </p:spPr>
        <p:txBody>
          <a:bodyPr numCol="2">
            <a:noAutofit/>
          </a:bodyPr>
          <a:lstStyle/>
          <a:p>
            <a:r>
              <a:rPr lang="ru-RU" sz="2000" dirty="0">
                <a:solidFill>
                  <a:srgbClr val="001F60"/>
                </a:solidFill>
                <a:cs typeface="Consolas" panose="020B0609020204030204" pitchFamily="49" charset="0"/>
              </a:rPr>
              <a:t>Реализация</a:t>
            </a:r>
            <a:endParaRPr lang="en-US" sz="2000" dirty="0">
              <a:solidFill>
                <a:srgbClr val="001F60"/>
              </a:solidFill>
              <a:cs typeface="Consolas" panose="020B0609020204030204" pitchFamily="49" charset="0"/>
            </a:endParaRPr>
          </a:p>
          <a:p>
            <a:r>
              <a:rPr lang="en-US" sz="2000" b="1" dirty="0" err="1">
                <a:solidFill>
                  <a:srgbClr val="001F60"/>
                </a:solidFill>
                <a:cs typeface="Consolas" panose="020B0609020204030204" pitchFamily="49" charset="0"/>
              </a:rPr>
              <a:t>PropertySourcesPlaceholderConfigurer</a:t>
            </a:r>
            <a:r>
              <a:rPr lang="en-US" sz="2000" dirty="0">
                <a:solidFill>
                  <a:srgbClr val="001F60"/>
                </a:solidFill>
                <a:cs typeface="Consolas" panose="020B0609020204030204" pitchFamily="49" charset="0"/>
              </a:rPr>
              <a:t> – </a:t>
            </a:r>
            <a:r>
              <a:rPr lang="ru-RU" sz="2000" dirty="0">
                <a:solidFill>
                  <a:srgbClr val="001F60"/>
                </a:solidFill>
                <a:cs typeface="Consolas" panose="020B0609020204030204" pitchFamily="49" charset="0"/>
              </a:rPr>
              <a:t>имплементация</a:t>
            </a:r>
            <a:r>
              <a:rPr lang="en-US" sz="2000" dirty="0">
                <a:solidFill>
                  <a:srgbClr val="001F60"/>
                </a:solidFill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001F60"/>
                </a:solidFill>
                <a:cs typeface="Consolas" panose="020B0609020204030204" pitchFamily="49" charset="0"/>
              </a:rPr>
              <a:t>B</a:t>
            </a:r>
            <a:r>
              <a:rPr lang="en-US" sz="2000" b="1" dirty="0"/>
              <a:t>eanFactoryPostProcessor</a:t>
            </a:r>
            <a:r>
              <a:rPr lang="ru-RU" sz="2000" dirty="0"/>
              <a:t>, которая заменяет в месте назначения</a:t>
            </a:r>
            <a:r>
              <a:rPr lang="en-US" sz="2000" dirty="0"/>
              <a:t>,</a:t>
            </a:r>
            <a:r>
              <a:rPr lang="ru-RU" sz="2000" dirty="0"/>
              <a:t> (пример справа)</a:t>
            </a:r>
            <a:r>
              <a:rPr lang="en-US" sz="2000" dirty="0"/>
              <a:t>,</a:t>
            </a:r>
            <a:r>
              <a:rPr lang="ru-RU" sz="2000" dirty="0"/>
              <a:t> ключи файла конфигурации на их значения.</a:t>
            </a:r>
            <a:endParaRPr lang="en-US" sz="2000" dirty="0"/>
          </a:p>
          <a:p>
            <a:endParaRPr lang="en-US" sz="2000" dirty="0"/>
          </a:p>
          <a:p>
            <a:endParaRPr lang="ru-RU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ru-RU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ru-RU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ru-RU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ru-RU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ru-RU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@Component</a:t>
            </a:r>
            <a:b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8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ClassName {</a:t>
            </a:r>
            <a:b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@Value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"${host}"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" sz="18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host;</a:t>
            </a:r>
            <a:b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@Value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"${user}"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" sz="18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user;</a:t>
            </a:r>
            <a:b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@Value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"${password}"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" sz="18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password;</a:t>
            </a:r>
            <a:b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@Value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"${port}"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" sz="18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Integer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port;</a:t>
            </a:r>
          </a:p>
          <a:p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ru-RU" sz="1800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F3DD16B-0F5A-A071-520D-7DE75220E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00" y="360000"/>
            <a:ext cx="4131320" cy="1260000"/>
          </a:xfrm>
        </p:spPr>
        <p:txBody>
          <a:bodyPr/>
          <a:lstStyle/>
          <a:p>
            <a:r>
              <a:rPr lang="en-US" dirty="0"/>
              <a:t>BeanFactoryPostProcessor</a:t>
            </a:r>
            <a:endParaRPr lang="ru-RU" dirty="0">
              <a:solidFill>
                <a:srgbClr val="002060"/>
              </a:solidFill>
            </a:endParaRPr>
          </a:p>
        </p:txBody>
      </p:sp>
      <p:pic>
        <p:nvPicPr>
          <p:cNvPr id="2" name="Рисунок 1" descr="Изображение выглядит как Графика, графический дизайн, Шрифт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D9E291E-F10F-80B2-D49B-BF7615050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374" y="5764253"/>
            <a:ext cx="2183992" cy="145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8708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C7218-04BB-5658-1EA2-70D173197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7C68CC4-81F8-93C5-8E8B-FA7280B5B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00" y="360000"/>
            <a:ext cx="4131320" cy="1260000"/>
          </a:xfrm>
        </p:spPr>
        <p:txBody>
          <a:bodyPr/>
          <a:lstStyle/>
          <a:p>
            <a:r>
              <a:rPr lang="en-US" dirty="0"/>
              <a:t>BeanFactoryPostProcessor</a:t>
            </a:r>
            <a:endParaRPr lang="ru-RU" dirty="0">
              <a:solidFill>
                <a:srgbClr val="002060"/>
              </a:solidFill>
            </a:endParaRPr>
          </a:p>
        </p:txBody>
      </p:sp>
      <p:pic>
        <p:nvPicPr>
          <p:cNvPr id="2" name="Рисунок 1" descr="Изображение выглядит как Графика, графический дизайн, Шрифт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021D420-9DD5-B379-60C2-1DB10284A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374" y="5764253"/>
            <a:ext cx="2183992" cy="1455994"/>
          </a:xfrm>
          <a:prstGeom prst="rect">
            <a:avLst/>
          </a:prstGeom>
        </p:spPr>
      </p:pic>
      <p:grpSp>
        <p:nvGrpSpPr>
          <p:cNvPr id="73" name="Группа 72">
            <a:extLst>
              <a:ext uri="{FF2B5EF4-FFF2-40B4-BE49-F238E27FC236}">
                <a16:creationId xmlns:a16="http://schemas.microsoft.com/office/drawing/2014/main" id="{49B7AA80-BEBD-1E64-887A-E657976FE80E}"/>
              </a:ext>
            </a:extLst>
          </p:cNvPr>
          <p:cNvGrpSpPr/>
          <p:nvPr/>
        </p:nvGrpSpPr>
        <p:grpSpPr>
          <a:xfrm>
            <a:off x="904067" y="990000"/>
            <a:ext cx="10383865" cy="5600764"/>
            <a:chOff x="358802" y="1076236"/>
            <a:chExt cx="10383865" cy="5600764"/>
          </a:xfrm>
        </p:grpSpPr>
        <p:grpSp>
          <p:nvGrpSpPr>
            <p:cNvPr id="49" name="Группа 48">
              <a:extLst>
                <a:ext uri="{FF2B5EF4-FFF2-40B4-BE49-F238E27FC236}">
                  <a16:creationId xmlns:a16="http://schemas.microsoft.com/office/drawing/2014/main" id="{3AB24A6D-20D8-3C5D-01DE-CF31725893FD}"/>
                </a:ext>
              </a:extLst>
            </p:cNvPr>
            <p:cNvGrpSpPr/>
            <p:nvPr/>
          </p:nvGrpSpPr>
          <p:grpSpPr>
            <a:xfrm>
              <a:off x="358802" y="1260000"/>
              <a:ext cx="4162097" cy="1135117"/>
              <a:chOff x="358802" y="1260000"/>
              <a:chExt cx="4162097" cy="1135117"/>
            </a:xfrm>
          </p:grpSpPr>
          <p:grpSp>
            <p:nvGrpSpPr>
              <p:cNvPr id="50" name="Группа 49">
                <a:extLst>
                  <a:ext uri="{FF2B5EF4-FFF2-40B4-BE49-F238E27FC236}">
                    <a16:creationId xmlns:a16="http://schemas.microsoft.com/office/drawing/2014/main" id="{893AD1A1-A5BB-5FC7-3041-14113C719EB2}"/>
                  </a:ext>
                </a:extLst>
              </p:cNvPr>
              <p:cNvGrpSpPr/>
              <p:nvPr/>
            </p:nvGrpSpPr>
            <p:grpSpPr>
              <a:xfrm>
                <a:off x="358802" y="1260000"/>
                <a:ext cx="4162097" cy="1135117"/>
                <a:chOff x="609600" y="1460938"/>
                <a:chExt cx="4162097" cy="1135117"/>
              </a:xfrm>
            </p:grpSpPr>
            <p:sp>
              <p:nvSpPr>
                <p:cNvPr id="54" name="Скругленный прямоугольник 2">
                  <a:extLst>
                    <a:ext uri="{FF2B5EF4-FFF2-40B4-BE49-F238E27FC236}">
                      <a16:creationId xmlns:a16="http://schemas.microsoft.com/office/drawing/2014/main" id="{6A42FB20-549F-ECE9-B3B5-B75EFE224984}"/>
                    </a:ext>
                  </a:extLst>
                </p:cNvPr>
                <p:cNvSpPr/>
                <p:nvPr/>
              </p:nvSpPr>
              <p:spPr>
                <a:xfrm>
                  <a:off x="609600" y="1460938"/>
                  <a:ext cx="4162097" cy="1135117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30C49F7F-388E-08CB-05A1-0E9E4C3A811E}"/>
                    </a:ext>
                  </a:extLst>
                </p:cNvPr>
                <p:cNvSpPr txBox="1"/>
                <p:nvPr/>
              </p:nvSpPr>
              <p:spPr>
                <a:xfrm>
                  <a:off x="1056289" y="1460938"/>
                  <a:ext cx="326871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1F60"/>
                      </a:solidFill>
                    </a:rPr>
                    <a:t>ConfigurableListableBeanFactory</a:t>
                  </a:r>
                  <a:endParaRPr lang="ru-RU" dirty="0">
                    <a:solidFill>
                      <a:srgbClr val="001F60"/>
                    </a:solidFill>
                  </a:endParaRPr>
                </a:p>
              </p:txBody>
            </p:sp>
          </p:grpSp>
          <p:sp>
            <p:nvSpPr>
              <p:cNvPr id="51" name="Скругленный прямоугольник 5">
                <a:extLst>
                  <a:ext uri="{FF2B5EF4-FFF2-40B4-BE49-F238E27FC236}">
                    <a16:creationId xmlns:a16="http://schemas.microsoft.com/office/drawing/2014/main" id="{7E2FD164-9CCC-0166-0CA5-867E174A6E5D}"/>
                  </a:ext>
                </a:extLst>
              </p:cNvPr>
              <p:cNvSpPr/>
              <p:nvPr/>
            </p:nvSpPr>
            <p:spPr>
              <a:xfrm>
                <a:off x="462456" y="1633851"/>
                <a:ext cx="1618593" cy="252249"/>
              </a:xfrm>
              <a:prstGeom prst="roundRect">
                <a:avLst/>
              </a:prstGeom>
              <a:noFill/>
              <a:ln>
                <a:solidFill>
                  <a:srgbClr val="001F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rgbClr val="001F60"/>
                    </a:solidFill>
                  </a:rPr>
                  <a:t>BeanDefinition 1</a:t>
                </a:r>
                <a:endParaRPr lang="ru-RU" sz="1400" dirty="0">
                  <a:solidFill>
                    <a:srgbClr val="001F60"/>
                  </a:solidFill>
                </a:endParaRPr>
              </a:p>
            </p:txBody>
          </p:sp>
          <p:sp>
            <p:nvSpPr>
              <p:cNvPr id="52" name="Скругленный прямоугольник 6">
                <a:extLst>
                  <a:ext uri="{FF2B5EF4-FFF2-40B4-BE49-F238E27FC236}">
                    <a16:creationId xmlns:a16="http://schemas.microsoft.com/office/drawing/2014/main" id="{6F1BA80A-C197-E9B4-5416-19A9C7266DF5}"/>
                  </a:ext>
                </a:extLst>
              </p:cNvPr>
              <p:cNvSpPr/>
              <p:nvPr/>
            </p:nvSpPr>
            <p:spPr>
              <a:xfrm>
                <a:off x="462456" y="1974140"/>
                <a:ext cx="1618593" cy="252249"/>
              </a:xfrm>
              <a:prstGeom prst="roundRect">
                <a:avLst/>
              </a:prstGeom>
              <a:noFill/>
              <a:ln>
                <a:solidFill>
                  <a:srgbClr val="001F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rgbClr val="001F60"/>
                    </a:solidFill>
                  </a:rPr>
                  <a:t>BeanDefinition </a:t>
                </a:r>
                <a:r>
                  <a:rPr lang="ru-RU" sz="1400" dirty="0">
                    <a:solidFill>
                      <a:srgbClr val="001F60"/>
                    </a:solidFill>
                  </a:rPr>
                  <a:t>2</a:t>
                </a:r>
              </a:p>
            </p:txBody>
          </p:sp>
          <p:sp>
            <p:nvSpPr>
              <p:cNvPr id="53" name="Скругленный прямоугольник 7">
                <a:extLst>
                  <a:ext uri="{FF2B5EF4-FFF2-40B4-BE49-F238E27FC236}">
                    <a16:creationId xmlns:a16="http://schemas.microsoft.com/office/drawing/2014/main" id="{25389153-4D83-B379-59C7-8F434EE0C8BD}"/>
                  </a:ext>
                </a:extLst>
              </p:cNvPr>
              <p:cNvSpPr/>
              <p:nvPr/>
            </p:nvSpPr>
            <p:spPr>
              <a:xfrm>
                <a:off x="2439850" y="1817276"/>
                <a:ext cx="1618593" cy="252249"/>
              </a:xfrm>
              <a:prstGeom prst="roundRect">
                <a:avLst/>
              </a:prstGeom>
              <a:noFill/>
              <a:ln>
                <a:solidFill>
                  <a:srgbClr val="001F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rgbClr val="001F60"/>
                    </a:solidFill>
                  </a:rPr>
                  <a:t>BeanDefinition n</a:t>
                </a:r>
                <a:endParaRPr lang="ru-RU" sz="1400" dirty="0">
                  <a:solidFill>
                    <a:srgbClr val="001F60"/>
                  </a:solidFill>
                </a:endParaRPr>
              </a:p>
            </p:txBody>
          </p:sp>
        </p:grpSp>
        <p:grpSp>
          <p:nvGrpSpPr>
            <p:cNvPr id="56" name="Группа 55">
              <a:extLst>
                <a:ext uri="{FF2B5EF4-FFF2-40B4-BE49-F238E27FC236}">
                  <a16:creationId xmlns:a16="http://schemas.microsoft.com/office/drawing/2014/main" id="{341E536F-FE39-BDA4-B6B8-ABE9E353BF5E}"/>
                </a:ext>
              </a:extLst>
            </p:cNvPr>
            <p:cNvGrpSpPr/>
            <p:nvPr/>
          </p:nvGrpSpPr>
          <p:grpSpPr>
            <a:xfrm>
              <a:off x="525065" y="2880853"/>
              <a:ext cx="3829570" cy="3164061"/>
              <a:chOff x="383175" y="3143201"/>
              <a:chExt cx="3829570" cy="3164061"/>
            </a:xfrm>
          </p:grpSpPr>
          <p:sp>
            <p:nvSpPr>
              <p:cNvPr id="57" name="Скругленный прямоугольник 11">
                <a:extLst>
                  <a:ext uri="{FF2B5EF4-FFF2-40B4-BE49-F238E27FC236}">
                    <a16:creationId xmlns:a16="http://schemas.microsoft.com/office/drawing/2014/main" id="{543B1F9F-41D0-C69F-72F8-F932C436EA91}"/>
                  </a:ext>
                </a:extLst>
              </p:cNvPr>
              <p:cNvSpPr/>
              <p:nvPr/>
            </p:nvSpPr>
            <p:spPr>
              <a:xfrm>
                <a:off x="746370" y="3143201"/>
                <a:ext cx="3103179" cy="346841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</a:rPr>
                  <a:t>&lt;</a:t>
                </a:r>
                <a:r>
                  <a:rPr lang="en-US" b="1" dirty="0" err="1">
                    <a:solidFill>
                      <a:schemeClr val="accent6">
                        <a:lumMod val="50000"/>
                      </a:schemeClr>
                    </a:solidFill>
                  </a:rPr>
                  <a:t>i</a:t>
                </a:r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</a:rPr>
                  <a:t>&gt; BeanFactoryPostProcessor</a:t>
                </a:r>
                <a:endParaRPr lang="ru-RU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8" name="Скругленный прямоугольник 13">
                <a:extLst>
                  <a:ext uri="{FF2B5EF4-FFF2-40B4-BE49-F238E27FC236}">
                    <a16:creationId xmlns:a16="http://schemas.microsoft.com/office/drawing/2014/main" id="{7C999AC2-A9C3-8240-306F-242825E140D2}"/>
                  </a:ext>
                </a:extLst>
              </p:cNvPr>
              <p:cNvSpPr/>
              <p:nvPr/>
            </p:nvSpPr>
            <p:spPr>
              <a:xfrm>
                <a:off x="383175" y="4084384"/>
                <a:ext cx="3829570" cy="346841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1F60"/>
                    </a:solidFill>
                  </a:rPr>
                  <a:t>PropertySourcesPlaceholderConfigurer</a:t>
                </a:r>
                <a:endParaRPr lang="ru-RU" dirty="0">
                  <a:solidFill>
                    <a:srgbClr val="001F60"/>
                  </a:solidFill>
                </a:endParaRPr>
              </a:p>
            </p:txBody>
          </p:sp>
          <p:sp>
            <p:nvSpPr>
              <p:cNvPr id="59" name="Скругленный прямоугольник 14">
                <a:extLst>
                  <a:ext uri="{FF2B5EF4-FFF2-40B4-BE49-F238E27FC236}">
                    <a16:creationId xmlns:a16="http://schemas.microsoft.com/office/drawing/2014/main" id="{8063F28C-CAE9-1084-4B66-4EADB096FB3C}"/>
                  </a:ext>
                </a:extLst>
              </p:cNvPr>
              <p:cNvSpPr/>
              <p:nvPr/>
            </p:nvSpPr>
            <p:spPr>
              <a:xfrm>
                <a:off x="926134" y="5023590"/>
                <a:ext cx="2743652" cy="346841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  <a:alpha val="4862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load </a:t>
                </a:r>
                <a:r>
                  <a:rPr lang="en-US" dirty="0" err="1">
                    <a:solidFill>
                      <a:schemeClr val="accent2">
                        <a:lumMod val="50000"/>
                      </a:schemeClr>
                    </a:solidFill>
                  </a:rPr>
                  <a:t>application.properties</a:t>
                </a:r>
                <a:endParaRPr lang="ru-RU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0" name="Скругленный прямоугольник 15">
                <a:extLst>
                  <a:ext uri="{FF2B5EF4-FFF2-40B4-BE49-F238E27FC236}">
                    <a16:creationId xmlns:a16="http://schemas.microsoft.com/office/drawing/2014/main" id="{BAFED807-D0EF-DB52-E7BD-D94D3A69BCFF}"/>
                  </a:ext>
                </a:extLst>
              </p:cNvPr>
              <p:cNvSpPr/>
              <p:nvPr/>
            </p:nvSpPr>
            <p:spPr>
              <a:xfrm>
                <a:off x="784244" y="5960421"/>
                <a:ext cx="3027432" cy="346841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  <a:alpha val="4862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&lt;</a:t>
                </a:r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m</a:t>
                </a:r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&gt; postProcessBeanFactory</a:t>
                </a:r>
                <a:endParaRPr lang="ru-RU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61" name="Прямоугольник с одним скругленным углом 17">
              <a:extLst>
                <a:ext uri="{FF2B5EF4-FFF2-40B4-BE49-F238E27FC236}">
                  <a16:creationId xmlns:a16="http://schemas.microsoft.com/office/drawing/2014/main" id="{3803C4D3-435E-8BA9-1188-32B57E654A62}"/>
                </a:ext>
              </a:extLst>
            </p:cNvPr>
            <p:cNvSpPr/>
            <p:nvPr/>
          </p:nvSpPr>
          <p:spPr>
            <a:xfrm>
              <a:off x="4630249" y="4293532"/>
              <a:ext cx="1870842" cy="1282262"/>
            </a:xfrm>
            <a:prstGeom prst="round1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err="1">
                  <a:solidFill>
                    <a:schemeClr val="accent4">
                      <a:lumMod val="50000"/>
                    </a:schemeClr>
                  </a:solidFill>
                </a:rPr>
                <a:t>application.properties</a:t>
              </a:r>
              <a:endParaRPr lang="en-US" sz="1400" dirty="0">
                <a:solidFill>
                  <a:schemeClr val="accent4">
                    <a:lumMod val="50000"/>
                  </a:schemeClr>
                </a:solidFill>
              </a:endParaRPr>
            </a:p>
            <a:p>
              <a:endParaRPr lang="en-US" sz="1400" dirty="0">
                <a:solidFill>
                  <a:schemeClr val="accent4">
                    <a:lumMod val="50000"/>
                  </a:schemeClr>
                </a:solidFill>
              </a:endParaRPr>
            </a:p>
            <a:p>
              <a:r>
                <a:rPr lang="en-US" sz="1400" dirty="0">
                  <a:solidFill>
                    <a:schemeClr val="accent4">
                      <a:lumMod val="50000"/>
                    </a:schemeClr>
                  </a:solidFill>
                </a:rPr>
                <a:t>host=127.0.0.1</a:t>
              </a:r>
            </a:p>
            <a:p>
              <a:r>
                <a:rPr lang="en-US" sz="1400" dirty="0">
                  <a:solidFill>
                    <a:schemeClr val="accent4">
                      <a:lumMod val="50000"/>
                    </a:schemeClr>
                  </a:solidFill>
                </a:rPr>
                <a:t>port=5432</a:t>
              </a:r>
            </a:p>
            <a:p>
              <a:r>
                <a:rPr lang="en-US" sz="1400" dirty="0">
                  <a:solidFill>
                    <a:schemeClr val="accent4">
                      <a:lumMod val="50000"/>
                    </a:schemeClr>
                  </a:solidFill>
                </a:rPr>
                <a:t>user=root</a:t>
              </a:r>
            </a:p>
            <a:p>
              <a:r>
                <a:rPr lang="en-US" sz="1400" dirty="0">
                  <a:solidFill>
                    <a:schemeClr val="accent4">
                      <a:lumMod val="50000"/>
                    </a:schemeClr>
                  </a:solidFill>
                </a:rPr>
                <a:t>password=root</a:t>
              </a:r>
              <a:endParaRPr lang="ru-RU" sz="14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cxnSp>
          <p:nvCxnSpPr>
            <p:cNvPr id="62" name="Прямая со стрелкой 61">
              <a:extLst>
                <a:ext uri="{FF2B5EF4-FFF2-40B4-BE49-F238E27FC236}">
                  <a16:creationId xmlns:a16="http://schemas.microsoft.com/office/drawing/2014/main" id="{F6AE623E-FAC9-7CC5-12DD-DC0971A89F4A}"/>
                </a:ext>
              </a:extLst>
            </p:cNvPr>
            <p:cNvCxnSpPr>
              <a:cxnSpLocks/>
              <a:stCxn id="61" idx="1"/>
              <a:endCxn id="59" idx="3"/>
            </p:cNvCxnSpPr>
            <p:nvPr/>
          </p:nvCxnSpPr>
          <p:spPr>
            <a:xfrm flipH="1">
              <a:off x="3811676" y="4934663"/>
              <a:ext cx="818573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Объект 2">
              <a:extLst>
                <a:ext uri="{FF2B5EF4-FFF2-40B4-BE49-F238E27FC236}">
                  <a16:creationId xmlns:a16="http://schemas.microsoft.com/office/drawing/2014/main" id="{1B77D0AE-A04C-D09F-D713-03AA190116E8}"/>
                </a:ext>
              </a:extLst>
            </p:cNvPr>
            <p:cNvSpPr txBox="1">
              <a:spLocks/>
            </p:cNvSpPr>
            <p:nvPr/>
          </p:nvSpPr>
          <p:spPr>
            <a:xfrm>
              <a:off x="6696000" y="1076236"/>
              <a:ext cx="2882713" cy="27458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txBody>
            <a:bodyPr vert="horz" lIns="91440" tIns="45720" rIns="91440" bIns="45720" numCol="1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rgbClr val="002060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rgbClr val="00206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rgbClr val="002060"/>
                  </a:solidFill>
                  <a:latin typeface="+mj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2060"/>
                  </a:solidFill>
                  <a:latin typeface="+mj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206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BeanDefinition (ClassName)</a:t>
              </a:r>
            </a:p>
            <a:p>
              <a:pPr marL="0" indent="0">
                <a:buNone/>
              </a:pPr>
              <a:br>
                <a:rPr lang="en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" sz="1400" dirty="0">
                  <a:solidFill>
                    <a:schemeClr val="accent2">
                      <a:lumMod val="75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@Value</a:t>
              </a:r>
              <a:r>
                <a:rPr lang="e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" sz="1400" dirty="0">
                  <a:solidFill>
                    <a:schemeClr val="accent6">
                      <a:lumMod val="75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"${host}"</a:t>
              </a:r>
              <a:r>
                <a:rPr lang="e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br>
                <a:rPr lang="en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" sz="1400" b="1" dirty="0">
                  <a:solidFill>
                    <a:srgbClr val="8959A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private</a:t>
              </a:r>
              <a:r>
                <a:rPr lang="e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" sz="1400" b="1" dirty="0">
                  <a:solidFill>
                    <a:srgbClr val="8959A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String</a:t>
              </a:r>
              <a:r>
                <a:rPr lang="e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" sz="1400" dirty="0"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host</a:t>
              </a:r>
              <a:r>
                <a:rPr lang="e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  <a:br>
                <a:rPr lang="en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br>
                <a:rPr lang="en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" sz="1400" dirty="0">
                  <a:solidFill>
                    <a:schemeClr val="accent2">
                      <a:lumMod val="75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@Value</a:t>
              </a:r>
              <a:r>
                <a:rPr lang="e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" sz="1400" dirty="0">
                  <a:solidFill>
                    <a:schemeClr val="accent6">
                      <a:lumMod val="75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"${user}"</a:t>
              </a:r>
              <a:r>
                <a:rPr lang="e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br>
                <a:rPr lang="en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" sz="1400" b="1" dirty="0">
                  <a:solidFill>
                    <a:srgbClr val="8959A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private</a:t>
              </a:r>
              <a:r>
                <a:rPr lang="e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" sz="1400" b="1" dirty="0">
                  <a:solidFill>
                    <a:srgbClr val="8959A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String</a:t>
              </a:r>
              <a:r>
                <a:rPr lang="e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" sz="1400" dirty="0"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user</a:t>
              </a:r>
              <a:r>
                <a:rPr lang="e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  <a:br>
                <a:rPr lang="en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br>
                <a:rPr lang="en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" sz="1400" dirty="0">
                  <a:solidFill>
                    <a:schemeClr val="accent2">
                      <a:lumMod val="75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@Value</a:t>
              </a:r>
              <a:r>
                <a:rPr lang="e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" sz="1400" dirty="0">
                  <a:solidFill>
                    <a:schemeClr val="accent6">
                      <a:lumMod val="75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"${password}"</a:t>
              </a:r>
              <a:r>
                <a:rPr lang="e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br>
                <a:rPr lang="en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" sz="1400" b="1" dirty="0">
                  <a:solidFill>
                    <a:srgbClr val="8959A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private</a:t>
              </a:r>
              <a:r>
                <a:rPr lang="e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" sz="1400" b="1" dirty="0">
                  <a:solidFill>
                    <a:srgbClr val="8959A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String</a:t>
              </a:r>
              <a:r>
                <a:rPr lang="e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" sz="1400" dirty="0"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password</a:t>
              </a:r>
              <a:r>
                <a:rPr lang="e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  <a:br>
                <a:rPr lang="en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br>
                <a:rPr lang="en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" sz="1400" dirty="0">
                  <a:solidFill>
                    <a:schemeClr val="accent2">
                      <a:lumMod val="75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@Value</a:t>
              </a:r>
              <a:r>
                <a:rPr lang="e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" sz="1400" dirty="0">
                  <a:solidFill>
                    <a:schemeClr val="accent6">
                      <a:lumMod val="75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"${port}"</a:t>
              </a:r>
              <a:r>
                <a:rPr lang="e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br>
                <a:rPr lang="en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" sz="1400" b="1" dirty="0">
                  <a:solidFill>
                    <a:srgbClr val="8959A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private</a:t>
              </a:r>
              <a:r>
                <a:rPr lang="e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" sz="1400" b="1" dirty="0">
                  <a:solidFill>
                    <a:srgbClr val="8959A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Integer</a:t>
              </a:r>
              <a:r>
                <a:rPr lang="e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" sz="1400" dirty="0"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port</a:t>
              </a:r>
              <a:r>
                <a:rPr lang="e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</a:p>
          </p:txBody>
        </p:sp>
        <p:sp>
          <p:nvSpPr>
            <p:cNvPr id="64" name="Объект 2">
              <a:extLst>
                <a:ext uri="{FF2B5EF4-FFF2-40B4-BE49-F238E27FC236}">
                  <a16:creationId xmlns:a16="http://schemas.microsoft.com/office/drawing/2014/main" id="{C5355F94-D3BD-9C0B-49DB-C7A780C8733C}"/>
                </a:ext>
              </a:extLst>
            </p:cNvPr>
            <p:cNvSpPr txBox="1">
              <a:spLocks/>
            </p:cNvSpPr>
            <p:nvPr/>
          </p:nvSpPr>
          <p:spPr>
            <a:xfrm>
              <a:off x="6696000" y="3931200"/>
              <a:ext cx="2882713" cy="27458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txBody>
            <a:bodyPr vert="horz" lIns="91440" tIns="45720" rIns="91440" bIns="45720" numCol="1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rgbClr val="002060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rgbClr val="002060"/>
                  </a:solidFill>
                  <a:latin typeface="+mj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rgbClr val="002060"/>
                  </a:solidFill>
                  <a:latin typeface="+mj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2060"/>
                  </a:solidFill>
                  <a:latin typeface="+mj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2060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BeanDefinition (ClassName)</a:t>
              </a:r>
            </a:p>
            <a:p>
              <a:pPr marL="0" indent="0">
                <a:buNone/>
              </a:pPr>
              <a:br>
                <a:rPr lang="en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" sz="1400" dirty="0">
                  <a:solidFill>
                    <a:schemeClr val="accent2">
                      <a:lumMod val="75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@Value</a:t>
              </a:r>
              <a:r>
                <a:rPr lang="e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" sz="1400" dirty="0">
                  <a:solidFill>
                    <a:schemeClr val="accent6">
                      <a:lumMod val="75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”127.0.0.1"</a:t>
              </a:r>
              <a:r>
                <a:rPr lang="e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br>
                <a:rPr lang="en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" sz="1400" b="1" dirty="0">
                  <a:solidFill>
                    <a:srgbClr val="8959A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private</a:t>
              </a:r>
              <a:r>
                <a:rPr lang="e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" sz="1400" b="1" dirty="0">
                  <a:solidFill>
                    <a:srgbClr val="8959A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String</a:t>
              </a:r>
              <a:r>
                <a:rPr lang="e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" sz="1400" dirty="0"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host</a:t>
              </a:r>
              <a:r>
                <a:rPr lang="e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  <a:br>
                <a:rPr lang="en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br>
                <a:rPr lang="en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" sz="1400" dirty="0">
                  <a:solidFill>
                    <a:schemeClr val="accent2">
                      <a:lumMod val="75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@Value</a:t>
              </a:r>
              <a:r>
                <a:rPr lang="e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" sz="1400" dirty="0">
                  <a:solidFill>
                    <a:schemeClr val="accent6">
                      <a:lumMod val="75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"${root}"</a:t>
              </a:r>
              <a:r>
                <a:rPr lang="e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br>
                <a:rPr lang="en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" sz="1400" b="1" dirty="0">
                  <a:solidFill>
                    <a:srgbClr val="8959A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private</a:t>
              </a:r>
              <a:r>
                <a:rPr lang="e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" sz="1400" b="1" dirty="0">
                  <a:solidFill>
                    <a:srgbClr val="8959A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String</a:t>
              </a:r>
              <a:r>
                <a:rPr lang="e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" sz="1400" dirty="0"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user</a:t>
              </a:r>
              <a:r>
                <a:rPr lang="e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  <a:br>
                <a:rPr lang="en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br>
                <a:rPr lang="en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" sz="1400" dirty="0">
                  <a:solidFill>
                    <a:schemeClr val="accent2">
                      <a:lumMod val="75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@Value</a:t>
              </a:r>
              <a:r>
                <a:rPr lang="e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" sz="1400" dirty="0">
                  <a:solidFill>
                    <a:schemeClr val="accent6">
                      <a:lumMod val="75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"${root}"</a:t>
              </a:r>
              <a:r>
                <a:rPr lang="e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br>
                <a:rPr lang="en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" sz="1400" b="1" dirty="0">
                  <a:solidFill>
                    <a:srgbClr val="8959A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private</a:t>
              </a:r>
              <a:r>
                <a:rPr lang="e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" sz="1400" b="1" dirty="0">
                  <a:solidFill>
                    <a:srgbClr val="8959A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String</a:t>
              </a:r>
              <a:r>
                <a:rPr lang="e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" sz="1400" dirty="0"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password</a:t>
              </a:r>
              <a:r>
                <a:rPr lang="e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  <a:br>
                <a:rPr lang="en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br>
                <a:rPr lang="en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" sz="1400" dirty="0">
                  <a:solidFill>
                    <a:schemeClr val="accent2">
                      <a:lumMod val="75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@Value</a:t>
              </a:r>
              <a:r>
                <a:rPr lang="e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" sz="1400" dirty="0">
                  <a:solidFill>
                    <a:schemeClr val="accent6">
                      <a:lumMod val="75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"${5432}"</a:t>
              </a:r>
              <a:r>
                <a:rPr lang="e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br>
                <a:rPr lang="en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" sz="1400" b="1" dirty="0">
                  <a:solidFill>
                    <a:srgbClr val="8959A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private</a:t>
              </a:r>
              <a:r>
                <a:rPr lang="e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" sz="1400" b="1" dirty="0">
                  <a:solidFill>
                    <a:srgbClr val="8959A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Integer</a:t>
              </a:r>
              <a:r>
                <a:rPr lang="e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" sz="1400" dirty="0"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port</a:t>
              </a:r>
              <a:r>
                <a:rPr lang="en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</a:p>
          </p:txBody>
        </p:sp>
        <p:cxnSp>
          <p:nvCxnSpPr>
            <p:cNvPr id="65" name="Прямая со стрелкой 64">
              <a:extLst>
                <a:ext uri="{FF2B5EF4-FFF2-40B4-BE49-F238E27FC236}">
                  <a16:creationId xmlns:a16="http://schemas.microsoft.com/office/drawing/2014/main" id="{55752F4C-079D-22C6-925E-D7FFCCD3AC31}"/>
                </a:ext>
              </a:extLst>
            </p:cNvPr>
            <p:cNvCxnSpPr>
              <a:cxnSpLocks/>
              <a:stCxn id="59" idx="2"/>
              <a:endCxn id="60" idx="0"/>
            </p:cNvCxnSpPr>
            <p:nvPr/>
          </p:nvCxnSpPr>
          <p:spPr>
            <a:xfrm>
              <a:off x="2439850" y="5108083"/>
              <a:ext cx="0" cy="58999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Прямая со стрелкой 65">
              <a:extLst>
                <a:ext uri="{FF2B5EF4-FFF2-40B4-BE49-F238E27FC236}">
                  <a16:creationId xmlns:a16="http://schemas.microsoft.com/office/drawing/2014/main" id="{E393329C-49EB-7ECC-832E-60A052D763B9}"/>
                </a:ext>
              </a:extLst>
            </p:cNvPr>
            <p:cNvCxnSpPr>
              <a:cxnSpLocks/>
              <a:stCxn id="58" idx="2"/>
              <a:endCxn id="59" idx="0"/>
            </p:cNvCxnSpPr>
            <p:nvPr/>
          </p:nvCxnSpPr>
          <p:spPr>
            <a:xfrm>
              <a:off x="2439850" y="4168877"/>
              <a:ext cx="0" cy="592365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Прямая со стрелкой 66">
              <a:extLst>
                <a:ext uri="{FF2B5EF4-FFF2-40B4-BE49-F238E27FC236}">
                  <a16:creationId xmlns:a16="http://schemas.microsoft.com/office/drawing/2014/main" id="{B77A0120-80D1-B5B4-00A2-8BE28B597E9E}"/>
                </a:ext>
              </a:extLst>
            </p:cNvPr>
            <p:cNvCxnSpPr>
              <a:cxnSpLocks/>
              <a:stCxn id="58" idx="0"/>
              <a:endCxn id="57" idx="2"/>
            </p:cNvCxnSpPr>
            <p:nvPr/>
          </p:nvCxnSpPr>
          <p:spPr>
            <a:xfrm flipV="1">
              <a:off x="2439850" y="3227694"/>
              <a:ext cx="0" cy="594342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Прямая со стрелкой 67">
              <a:extLst>
                <a:ext uri="{FF2B5EF4-FFF2-40B4-BE49-F238E27FC236}">
                  <a16:creationId xmlns:a16="http://schemas.microsoft.com/office/drawing/2014/main" id="{F7DA641B-9F32-2EB1-F645-238F3A96F041}"/>
                </a:ext>
              </a:extLst>
            </p:cNvPr>
            <p:cNvCxnSpPr>
              <a:cxnSpLocks/>
              <a:stCxn id="63" idx="1"/>
              <a:endCxn id="58" idx="3"/>
            </p:cNvCxnSpPr>
            <p:nvPr/>
          </p:nvCxnSpPr>
          <p:spPr>
            <a:xfrm flipH="1">
              <a:off x="4354635" y="2449136"/>
              <a:ext cx="2341365" cy="154632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Прямая со стрелкой 68">
              <a:extLst>
                <a:ext uri="{FF2B5EF4-FFF2-40B4-BE49-F238E27FC236}">
                  <a16:creationId xmlns:a16="http://schemas.microsoft.com/office/drawing/2014/main" id="{F74E8B7A-22AB-E29B-A337-3E063C86E211}"/>
                </a:ext>
              </a:extLst>
            </p:cNvPr>
            <p:cNvCxnSpPr>
              <a:cxnSpLocks/>
              <a:stCxn id="60" idx="3"/>
            </p:cNvCxnSpPr>
            <p:nvPr/>
          </p:nvCxnSpPr>
          <p:spPr>
            <a:xfrm>
              <a:off x="3953566" y="5871494"/>
              <a:ext cx="274243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Прямая со стрелкой 69">
              <a:extLst>
                <a:ext uri="{FF2B5EF4-FFF2-40B4-BE49-F238E27FC236}">
                  <a16:creationId xmlns:a16="http://schemas.microsoft.com/office/drawing/2014/main" id="{E170FD6C-8F02-0664-7951-F6378224166F}"/>
                </a:ext>
              </a:extLst>
            </p:cNvPr>
            <p:cNvCxnSpPr>
              <a:cxnSpLocks/>
              <a:stCxn id="53" idx="3"/>
            </p:cNvCxnSpPr>
            <p:nvPr/>
          </p:nvCxnSpPr>
          <p:spPr>
            <a:xfrm>
              <a:off x="4058443" y="1943401"/>
              <a:ext cx="262179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41F706E-77E9-9EBC-5479-16A7E3CC9037}"/>
                </a:ext>
              </a:extLst>
            </p:cNvPr>
            <p:cNvSpPr txBox="1"/>
            <p:nvPr/>
          </p:nvSpPr>
          <p:spPr>
            <a:xfrm>
              <a:off x="9578713" y="4248000"/>
              <a:ext cx="116395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Метаданные класса после обработки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CA7BB6F-CCB0-8F21-2F03-7225CC9CDBC2}"/>
                </a:ext>
              </a:extLst>
            </p:cNvPr>
            <p:cNvSpPr txBox="1"/>
            <p:nvPr/>
          </p:nvSpPr>
          <p:spPr>
            <a:xfrm>
              <a:off x="9578713" y="1382400"/>
              <a:ext cx="116395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/>
                <a:t>Метаданные класса до обработки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7338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DAB81-B3D0-D2A5-0D64-D5F97BEEE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36AF7B17-F3E5-14E0-C8C0-8F72A2AE04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1980000"/>
            <a:ext cx="11473200" cy="4512250"/>
          </a:xfrm>
        </p:spPr>
        <p:txBody>
          <a:bodyPr>
            <a:noAutofit/>
          </a:bodyPr>
          <a:lstStyle/>
          <a:p>
            <a:pPr fontAlgn="base"/>
            <a:r>
              <a:rPr lang="ru-RU" sz="2000" dirty="0"/>
              <a:t>Spring обогатил и дополнил все </a:t>
            </a:r>
            <a:r>
              <a:rPr lang="ru-RU" sz="2000" b="1" dirty="0"/>
              <a:t>BeanDefinition</a:t>
            </a:r>
            <a:r>
              <a:rPr lang="ru-RU" sz="2000" dirty="0"/>
              <a:t>. И он готов создавать из этих описаний так необходимые нам бины.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8DBE295-4EAA-9025-E330-DBA4B7A51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 второго этапа</a:t>
            </a:r>
            <a:endParaRPr lang="en-US" dirty="0"/>
          </a:p>
        </p:txBody>
      </p:sp>
      <p:pic>
        <p:nvPicPr>
          <p:cNvPr id="2" name="Рисунок 1" descr="Изображение выглядит как Графика, графический дизайн, Шрифт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FADC494-48FA-21B7-1519-95FF801A6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374" y="5764253"/>
            <a:ext cx="2183992" cy="145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93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790E0-7471-4458-BA17-6D3AF23F2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3286FC8A-C86A-A341-7724-EAFA674915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1980000"/>
            <a:ext cx="11473200" cy="4512250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‒"/>
            </a:pPr>
            <a:r>
              <a:rPr lang="ru-RU" sz="2000" dirty="0"/>
              <a:t>демонстрирует опыт и достижения ведущих разработчиков языка, на котором написан, «разрешая» применять эти достижения для своих задач;</a:t>
            </a:r>
          </a:p>
          <a:p>
            <a:pPr marL="342900" indent="-342900">
              <a:buFont typeface="Arial" panose="020B0604020202020204" pitchFamily="34" charset="0"/>
              <a:buChar char="‒"/>
            </a:pPr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‒"/>
            </a:pPr>
            <a:r>
              <a:rPr lang="ru-RU" sz="2000" dirty="0"/>
              <a:t>стандартизирует разработку, обеспечивая понимание архитектурных решений и кодовой базы многими разработчиками;</a:t>
            </a:r>
          </a:p>
          <a:p>
            <a:pPr marL="342900" indent="-342900">
              <a:buFont typeface="Arial" panose="020B0604020202020204" pitchFamily="34" charset="0"/>
              <a:buChar char="‒"/>
            </a:pPr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‒"/>
            </a:pPr>
            <a:r>
              <a:rPr lang="ru-RU" sz="2000" dirty="0"/>
              <a:t>предлагает готовые решения для:</a:t>
            </a:r>
          </a:p>
          <a:p>
            <a:pPr marL="800100" lvl="1" indent="-342900">
              <a:buFont typeface="Arial" panose="020B0604020202020204" pitchFamily="34" charset="0"/>
              <a:buChar char="‒"/>
            </a:pPr>
            <a:r>
              <a:rPr lang="ru-RU" sz="1800" dirty="0"/>
              <a:t>безопасности приложения;</a:t>
            </a:r>
          </a:p>
          <a:p>
            <a:pPr marL="800100" lvl="1" indent="-342900">
              <a:buFont typeface="Arial" panose="020B0604020202020204" pitchFamily="34" charset="0"/>
              <a:buChar char="‒"/>
            </a:pPr>
            <a:r>
              <a:rPr lang="ru-RU" sz="1800" dirty="0"/>
              <a:t>сериализации и десериализации;</a:t>
            </a:r>
          </a:p>
          <a:p>
            <a:pPr marL="800100" lvl="1" indent="-342900">
              <a:buFont typeface="Arial" panose="020B0604020202020204" pitchFamily="34" charset="0"/>
              <a:buChar char="‒"/>
            </a:pPr>
            <a:r>
              <a:rPr lang="ru-RU" sz="1800" dirty="0"/>
              <a:t>интеграций, (СУБД, клиенты, серверы, брокеры сообщений и т.д.);</a:t>
            </a:r>
          </a:p>
          <a:p>
            <a:pPr marL="800100" lvl="1" indent="-342900">
              <a:buFont typeface="Arial" panose="020B0604020202020204" pitchFamily="34" charset="0"/>
              <a:buChar char="‒"/>
            </a:pPr>
            <a:r>
              <a:rPr lang="ru-RU" sz="1800" dirty="0"/>
              <a:t>тестирования;</a:t>
            </a:r>
          </a:p>
          <a:p>
            <a:pPr marL="800100" lvl="1" indent="-342900">
              <a:buFont typeface="Arial" panose="020B0604020202020204" pitchFamily="34" charset="0"/>
              <a:buChar char="‒"/>
            </a:pPr>
            <a:r>
              <a:rPr lang="ru-RU" sz="1800" dirty="0"/>
              <a:t>развертывания.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1E31DEF-3F41-6F21-5911-79AF08362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Плюсы использования фреймворков</a:t>
            </a:r>
          </a:p>
        </p:txBody>
      </p:sp>
    </p:spTree>
    <p:extLst>
      <p:ext uri="{BB962C8B-B14F-4D97-AF65-F5344CB8AC3E}">
        <p14:creationId xmlns:p14="http://schemas.microsoft.com/office/powerpoint/2010/main" val="22146383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680A4-B5BA-0B1A-BCB8-F6BA469B2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969CFBF-E93D-87FD-ECCF-34B8828F30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1980000"/>
            <a:ext cx="11473200" cy="4512250"/>
          </a:xfrm>
        </p:spPr>
        <p:txBody>
          <a:bodyPr>
            <a:noAutofit/>
          </a:bodyPr>
          <a:lstStyle/>
          <a:p>
            <a:r>
              <a:rPr lang="ru-RU" sz="2000" dirty="0"/>
              <a:t>Когда-то Spring конфигурировался только через XML и разработчикам очень хотелось добавлять какое-либо поведение при создании </a:t>
            </a:r>
            <a:r>
              <a:rPr lang="ru-RU" sz="2000" dirty="0" err="1"/>
              <a:t>бина</a:t>
            </a:r>
            <a:r>
              <a:rPr lang="ru-RU" sz="2000" dirty="0"/>
              <a:t>.</a:t>
            </a:r>
          </a:p>
          <a:p>
            <a:endParaRPr lang="ru-RU" sz="2000" dirty="0"/>
          </a:p>
          <a:p>
            <a:r>
              <a:rPr lang="ru-RU" sz="2000" dirty="0"/>
              <a:t>Из этого запроса появился интерфейс </a:t>
            </a:r>
            <a:r>
              <a:rPr lang="ru-RU" sz="2000" b="1" dirty="0"/>
              <a:t>FactoryBean</a:t>
            </a:r>
            <a:r>
              <a:rPr lang="ru-RU" sz="2000" dirty="0"/>
              <a:t>.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17E4E93-E22C-BA08-DA28-B95B0699D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 3. </a:t>
            </a:r>
            <a:r>
              <a:rPr lang="ru-RU" dirty="0">
                <a:solidFill>
                  <a:srgbClr val="002060"/>
                </a:solidFill>
              </a:rPr>
              <a:t>Создание кастомных </a:t>
            </a:r>
            <a:r>
              <a:rPr lang="en-US" dirty="0">
                <a:solidFill>
                  <a:srgbClr val="002060"/>
                </a:solidFill>
              </a:rPr>
              <a:t>FactoryBean</a:t>
            </a:r>
            <a:r>
              <a:rPr lang="ru-RU" dirty="0">
                <a:solidFill>
                  <a:srgbClr val="002060"/>
                </a:solidFill>
              </a:rPr>
              <a:t>, (рудимент)</a:t>
            </a:r>
            <a:endParaRPr lang="ru-RU" dirty="0"/>
          </a:p>
        </p:txBody>
      </p:sp>
      <p:pic>
        <p:nvPicPr>
          <p:cNvPr id="2" name="Рисунок 1" descr="Изображение выглядит как Графика, графический дизайн, Шрифт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278DEF7-3917-4D2C-D4D3-52DEE1916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374" y="5764253"/>
            <a:ext cx="2183992" cy="145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8449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5717B-4CE3-A03E-8F7A-70BD536D8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018AA4BC-9F93-F2AA-6ECF-08193A7D8B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1980000"/>
            <a:ext cx="11473200" cy="4512250"/>
          </a:xfrm>
        </p:spPr>
        <p:txBody>
          <a:bodyPr>
            <a:noAutofit/>
          </a:bodyPr>
          <a:lstStyle/>
          <a:p>
            <a:r>
              <a:rPr lang="ru-RU" sz="2000" dirty="0"/>
              <a:t>Для реализации необходимо передать класс </a:t>
            </a:r>
            <a:r>
              <a:rPr lang="ru-RU" sz="2000" dirty="0" err="1"/>
              <a:t>бина</a:t>
            </a:r>
            <a:r>
              <a:rPr lang="ru-RU" sz="2000" dirty="0"/>
              <a:t>, которым будет управлять фабрика в дженерик интерфейса:</a:t>
            </a:r>
          </a:p>
          <a:p>
            <a:r>
              <a:rPr lang="ru-RU" sz="18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8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Example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Factory </a:t>
            </a:r>
            <a:r>
              <a:rPr lang="en" sz="18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FactoryBean&lt;Example&gt;</a:t>
            </a:r>
            <a:endParaRPr lang="ru-RU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ru-RU" sz="2000" dirty="0">
              <a:cs typeface="Consolas" panose="020B0609020204030204" pitchFamily="49" charset="0"/>
            </a:endParaRPr>
          </a:p>
          <a:p>
            <a:endParaRPr lang="ru-RU" sz="2000" dirty="0">
              <a:cs typeface="Consolas" panose="020B0609020204030204" pitchFamily="49" charset="0"/>
            </a:endParaRPr>
          </a:p>
          <a:p>
            <a:r>
              <a:rPr lang="ru-RU" sz="2000" dirty="0">
                <a:cs typeface="Consolas" panose="020B0609020204030204" pitchFamily="49" charset="0"/>
              </a:rPr>
              <a:t>А также реализовать 3 метода: </a:t>
            </a:r>
            <a:r>
              <a:rPr lang="en-US" sz="2000" dirty="0" err="1">
                <a:cs typeface="Consolas" panose="020B0609020204030204" pitchFamily="49" charset="0"/>
              </a:rPr>
              <a:t>getObject</a:t>
            </a:r>
            <a:r>
              <a:rPr lang="en-US" sz="2000" dirty="0">
                <a:cs typeface="Consolas" panose="020B0609020204030204" pitchFamily="49" charset="0"/>
              </a:rPr>
              <a:t>(), </a:t>
            </a:r>
            <a:r>
              <a:rPr lang="en-US" sz="2000" dirty="0" err="1">
                <a:cs typeface="Consolas" panose="020B0609020204030204" pitchFamily="49" charset="0"/>
              </a:rPr>
              <a:t>getobjectType</a:t>
            </a:r>
            <a:r>
              <a:rPr lang="en-US" sz="2000" dirty="0">
                <a:cs typeface="Consolas" panose="020B0609020204030204" pitchFamily="49" charset="0"/>
              </a:rPr>
              <a:t>(), </a:t>
            </a:r>
            <a:r>
              <a:rPr lang="en-US" sz="2000" dirty="0" err="1">
                <a:cs typeface="Consolas" panose="020B0609020204030204" pitchFamily="49" charset="0"/>
              </a:rPr>
              <a:t>isSingleton</a:t>
            </a:r>
            <a:r>
              <a:rPr lang="en-US" sz="2000" dirty="0">
                <a:cs typeface="Consolas" panose="020B0609020204030204" pitchFamily="49" charset="0"/>
              </a:rPr>
              <a:t>()</a:t>
            </a:r>
            <a:r>
              <a:rPr lang="ru-RU" sz="2000" dirty="0">
                <a:cs typeface="Consolas" panose="020B0609020204030204" pitchFamily="49" charset="0"/>
              </a:rPr>
              <a:t>.</a:t>
            </a:r>
            <a:endParaRPr lang="en-US" sz="2000" dirty="0">
              <a:cs typeface="Consolas" panose="020B0609020204030204" pitchFamily="49" charset="0"/>
            </a:endParaRPr>
          </a:p>
          <a:p>
            <a:endParaRPr lang="en-US" sz="2000" dirty="0">
              <a:cs typeface="Consolas" panose="020B0609020204030204" pitchFamily="49" charset="0"/>
            </a:endParaRPr>
          </a:p>
          <a:p>
            <a:endParaRPr lang="ru-RU" sz="2000" dirty="0">
              <a:cs typeface="Consolas" panose="020B0609020204030204" pitchFamily="49" charset="0"/>
            </a:endParaRPr>
          </a:p>
          <a:p>
            <a:r>
              <a:rPr lang="ru-RU" sz="2000" dirty="0">
                <a:cs typeface="Consolas" panose="020B0609020204030204" pitchFamily="49" charset="0"/>
              </a:rPr>
              <a:t>После этого необходимо зарегистрировать эту фабрику в </a:t>
            </a:r>
            <a:r>
              <a:rPr lang="en-US" sz="2000" dirty="0">
                <a:cs typeface="Consolas" panose="020B0609020204030204" pitchFamily="49" charset="0"/>
              </a:rPr>
              <a:t>XML </a:t>
            </a:r>
            <a:r>
              <a:rPr lang="ru-RU" sz="2000" dirty="0">
                <a:cs typeface="Consolas" panose="020B0609020204030204" pitchFamily="49" charset="0"/>
              </a:rPr>
              <a:t>конфигурации, как обычный бин.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449C550-98E8-329A-48C0-160401B93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FactoryBean</a:t>
            </a:r>
            <a:endParaRPr lang="ru-RU" dirty="0"/>
          </a:p>
        </p:txBody>
      </p:sp>
      <p:pic>
        <p:nvPicPr>
          <p:cNvPr id="2" name="Рисунок 1" descr="Изображение выглядит как Графика, графический дизайн, Шрифт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51072B5-E0B5-5563-CD44-FA422A7DD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374" y="5764253"/>
            <a:ext cx="2183992" cy="145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93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E6CA2-6C12-4B7A-3DB1-27C0E9BA2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18986241-EF71-3AE7-4FA1-9A5E6E52BA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1980000"/>
            <a:ext cx="11473200" cy="4512250"/>
          </a:xfrm>
        </p:spPr>
        <p:txBody>
          <a:bodyPr>
            <a:noAutofit/>
          </a:bodyPr>
          <a:lstStyle/>
          <a:p>
            <a:pPr fontAlgn="base"/>
            <a:r>
              <a:rPr lang="ru-RU" sz="2000" dirty="0"/>
              <a:t>Разработчик указал Spring, какие бины нужно создавать не по умолчанию, а по определенным правилам, прописанным разработчиком.</a:t>
            </a:r>
          </a:p>
          <a:p>
            <a:pPr fontAlgn="base"/>
            <a:r>
              <a:rPr lang="ru-RU" sz="2000" dirty="0"/>
              <a:t>Теперь Spring точно готов создавать бины.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8D0E910-0602-C3E1-0FA1-7E00D782E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 третьего этапа</a:t>
            </a:r>
            <a:endParaRPr lang="en-US" dirty="0"/>
          </a:p>
        </p:txBody>
      </p:sp>
      <p:pic>
        <p:nvPicPr>
          <p:cNvPr id="2" name="Рисунок 1" descr="Изображение выглядит как Графика, графический дизайн, Шрифт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E1F57B8-E9B4-3C41-F4D1-FDFE84314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374" y="5764253"/>
            <a:ext cx="2183992" cy="145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0434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25204-72F5-06B6-54B4-5B66BC41A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E33D2C2F-D6DF-7405-A5F3-ADD64DD04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1980000"/>
            <a:ext cx="11473200" cy="4512250"/>
          </a:xfrm>
        </p:spPr>
        <p:txBody>
          <a:bodyPr>
            <a:noAutofit/>
          </a:bodyPr>
          <a:lstStyle/>
          <a:p>
            <a:r>
              <a:rPr lang="ru-RU" sz="2000" dirty="0"/>
              <a:t>Созданием экземпляров бинов занимается </a:t>
            </a:r>
            <a:r>
              <a:rPr lang="en-US" sz="2000" b="1" dirty="0"/>
              <a:t>BeanFactory</a:t>
            </a:r>
            <a:r>
              <a:rPr lang="en-US" sz="2000" dirty="0"/>
              <a:t>, </a:t>
            </a:r>
            <a:r>
              <a:rPr lang="ru-RU" sz="2000" dirty="0"/>
              <a:t>при необходимости делегируя самописным </a:t>
            </a:r>
            <a:r>
              <a:rPr lang="en-US" sz="2000" b="1" dirty="0"/>
              <a:t>FactoryBean</a:t>
            </a:r>
            <a:r>
              <a:rPr lang="en-US" sz="2000" dirty="0"/>
              <a:t>.</a:t>
            </a:r>
          </a:p>
          <a:p>
            <a:endParaRPr lang="ru-RU" sz="2000" dirty="0"/>
          </a:p>
          <a:p>
            <a:endParaRPr lang="ru-RU" sz="2000" dirty="0"/>
          </a:p>
          <a:p>
            <a:r>
              <a:rPr lang="ru-RU" sz="2000" dirty="0"/>
              <a:t>Экземпляры бинов создаются на основе </a:t>
            </a:r>
            <a:r>
              <a:rPr lang="en-US" sz="2000" b="1" dirty="0"/>
              <a:t>BeanDefinition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endParaRPr lang="ru-RU" sz="2000" dirty="0"/>
          </a:p>
          <a:p>
            <a:r>
              <a:rPr lang="ru-RU" sz="2000" dirty="0"/>
              <a:t>После создания </a:t>
            </a:r>
            <a:r>
              <a:rPr lang="ru-RU" sz="2000" dirty="0" err="1"/>
              <a:t>бина</a:t>
            </a:r>
            <a:r>
              <a:rPr lang="ru-RU" sz="2000" dirty="0"/>
              <a:t>, (</a:t>
            </a:r>
            <a:r>
              <a:rPr lang="ru-RU" sz="2000" i="1" dirty="0"/>
              <a:t>неважно бобовой фабрикой или самописной фабрикой бобов</a:t>
            </a:r>
            <a:r>
              <a:rPr lang="ru-RU" sz="2000" dirty="0"/>
              <a:t>), они почти попадают в </a:t>
            </a:r>
            <a:r>
              <a:rPr lang="en-US" sz="2000" b="1" dirty="0"/>
              <a:t>Map&lt;</a:t>
            </a:r>
            <a:r>
              <a:rPr lang="en-US" sz="2000" b="1" dirty="0" err="1"/>
              <a:t>BeanName</a:t>
            </a:r>
            <a:r>
              <a:rPr lang="en-US" sz="2000" b="1" dirty="0"/>
              <a:t>, Bean&gt; </a:t>
            </a:r>
            <a:r>
              <a:rPr lang="ru-RU" sz="2000" dirty="0"/>
              <a:t>великого и ужасного </a:t>
            </a:r>
            <a:r>
              <a:rPr lang="en-US" sz="2000" b="1" dirty="0" err="1"/>
              <a:t>ApplicationContext</a:t>
            </a:r>
            <a:r>
              <a:rPr lang="en-US" sz="2000" dirty="0"/>
              <a:t>.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7F4B92F-5E93-792B-D55B-CD8810DF0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 4. </a:t>
            </a:r>
            <a:r>
              <a:rPr lang="ru-RU" dirty="0">
                <a:solidFill>
                  <a:srgbClr val="002060"/>
                </a:solidFill>
              </a:rPr>
              <a:t>Создание экземпляров бинов</a:t>
            </a:r>
            <a:endParaRPr lang="ru-RU" dirty="0"/>
          </a:p>
        </p:txBody>
      </p:sp>
      <p:pic>
        <p:nvPicPr>
          <p:cNvPr id="2" name="Рисунок 1" descr="Изображение выглядит как Графика, графический дизайн, Шрифт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8C28F82-1DCC-8D24-ADD3-9217BBEC0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374" y="5764253"/>
            <a:ext cx="2183992" cy="145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5524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03F7B-4A2D-40BB-01F6-0B7744036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1BCA19A-667F-6B97-5F50-6B21FA713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 четвертого этапа</a:t>
            </a:r>
            <a:endParaRPr lang="en-US" dirty="0"/>
          </a:p>
        </p:txBody>
      </p:sp>
      <p:pic>
        <p:nvPicPr>
          <p:cNvPr id="2" name="Рисунок 1" descr="Изображение выглядит как Графика, графический дизайн, Шрифт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E8A37E7-2603-825E-324D-DCE64E7DF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374" y="5764253"/>
            <a:ext cx="2183992" cy="1455994"/>
          </a:xfrm>
          <a:prstGeom prst="rect">
            <a:avLst/>
          </a:prstGeom>
        </p:spPr>
      </p:pic>
      <p:pic>
        <p:nvPicPr>
          <p:cNvPr id="7" name="Рисунок 6" descr="Изображение выглядит как Человеческое лицо, человек, одежда, Модный аксессуар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9C7F3530-B5D6-0087-464C-F8D19D4DB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105" y="1260001"/>
            <a:ext cx="6069791" cy="52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677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3E36C-D95C-CC7D-C3AA-247C02D06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3069889-02AD-1D64-D685-9B8AAB0C4A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1980000"/>
            <a:ext cx="11473200" cy="4512250"/>
          </a:xfrm>
        </p:spPr>
        <p:txBody>
          <a:bodyPr>
            <a:noAutofit/>
          </a:bodyPr>
          <a:lstStyle/>
          <a:p>
            <a:r>
              <a:rPr lang="ru-RU" sz="2000" dirty="0"/>
              <a:t>Разработчик может модернизировать бины до того, как они попадут в мапу </a:t>
            </a:r>
            <a:r>
              <a:rPr lang="ru-RU" sz="2000" b="1" dirty="0" err="1"/>
              <a:t>ApplicationContext</a:t>
            </a:r>
            <a:r>
              <a:rPr lang="ru-RU" sz="2000" dirty="0"/>
              <a:t>, то есть чуть-чуть донастроить их.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B3B547-3D64-A154-1AB6-2BD54ADB8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 5. </a:t>
            </a:r>
            <a:r>
              <a:rPr lang="ru-RU" dirty="0">
                <a:solidFill>
                  <a:srgbClr val="002060"/>
                </a:solidFill>
              </a:rPr>
              <a:t>Настройка созданных бинов</a:t>
            </a:r>
            <a:endParaRPr lang="ru-RU" dirty="0"/>
          </a:p>
        </p:txBody>
      </p:sp>
      <p:pic>
        <p:nvPicPr>
          <p:cNvPr id="2" name="Рисунок 1" descr="Изображение выглядит как Графика, графический дизайн, Шрифт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30A4513-2BD0-148E-47FC-4E01E3812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374" y="5764253"/>
            <a:ext cx="2183992" cy="145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228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21098-B278-12B8-BE3B-826F5942A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668B2F8C-4F2E-1B3A-8863-DA6CD5C22E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1980000"/>
            <a:ext cx="11473200" cy="4512250"/>
          </a:xfrm>
        </p:spPr>
        <p:txBody>
          <a:bodyPr>
            <a:noAutofit/>
          </a:bodyPr>
          <a:lstStyle/>
          <a:p>
            <a:r>
              <a:rPr lang="ru-RU" sz="2000" dirty="0">
                <a:solidFill>
                  <a:srgbClr val="001F60"/>
                </a:solidFill>
                <a:cs typeface="Consolas" panose="020B0609020204030204" pitchFamily="49" charset="0"/>
              </a:rPr>
              <a:t>Аналогично </a:t>
            </a:r>
            <a:r>
              <a:rPr lang="en-US" sz="2000" b="1" dirty="0">
                <a:solidFill>
                  <a:srgbClr val="001F60"/>
                </a:solidFill>
              </a:rPr>
              <a:t>BeanFactoryPostProcessor</a:t>
            </a:r>
            <a:r>
              <a:rPr lang="ru-RU" sz="2000" dirty="0">
                <a:solidFill>
                  <a:srgbClr val="001F60"/>
                </a:solidFill>
              </a:rPr>
              <a:t>, который дает разработчику доступ к созданным </a:t>
            </a:r>
            <a:r>
              <a:rPr lang="en-US" sz="2000" b="1" dirty="0">
                <a:solidFill>
                  <a:srgbClr val="001F60"/>
                </a:solidFill>
              </a:rPr>
              <a:t>BeanDefinition</a:t>
            </a:r>
            <a:r>
              <a:rPr lang="ru-RU" sz="2000" dirty="0">
                <a:solidFill>
                  <a:srgbClr val="001F60"/>
                </a:solidFill>
              </a:rPr>
              <a:t>, </a:t>
            </a:r>
            <a:r>
              <a:rPr lang="en-US" sz="2000" b="1" dirty="0" err="1">
                <a:solidFill>
                  <a:srgbClr val="001F60"/>
                </a:solidFill>
              </a:rPr>
              <a:t>BeanPostProcessor</a:t>
            </a:r>
            <a:r>
              <a:rPr lang="ru-RU" sz="2000" dirty="0">
                <a:solidFill>
                  <a:srgbClr val="001F60"/>
                </a:solidFill>
              </a:rPr>
              <a:t> дает разработчику доступ к созданным </a:t>
            </a:r>
            <a:r>
              <a:rPr lang="ru-RU" sz="2000" dirty="0" err="1">
                <a:solidFill>
                  <a:srgbClr val="001F60"/>
                </a:solidFill>
              </a:rPr>
              <a:t>бинам</a:t>
            </a:r>
            <a:r>
              <a:rPr lang="ru-RU" sz="2000" dirty="0">
                <a:solidFill>
                  <a:srgbClr val="001F60"/>
                </a:solidFill>
              </a:rPr>
              <a:t>.</a:t>
            </a:r>
          </a:p>
          <a:p>
            <a:endParaRPr lang="en" sz="2000" dirty="0">
              <a:solidFill>
                <a:srgbClr val="001F60"/>
              </a:solidFill>
              <a:cs typeface="Consolas" panose="020B0609020204030204" pitchFamily="49" charset="0"/>
            </a:endParaRPr>
          </a:p>
          <a:p>
            <a:endParaRPr lang="ru-RU" sz="1800" b="1" dirty="0">
              <a:solidFill>
                <a:srgbClr val="8959A8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" sz="18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BeanPostProcessor {</a:t>
            </a:r>
          </a:p>
          <a:p>
            <a:r>
              <a:rPr lang="en" sz="18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Object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postProcessBeforeInitialization(</a:t>
            </a:r>
            <a:r>
              <a:rPr lang="en" sz="18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bean, </a:t>
            </a:r>
            <a:r>
              <a:rPr lang="en" sz="18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beanName) 			</a:t>
            </a:r>
            <a:r>
              <a:rPr lang="en" sz="18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throws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BeansException;</a:t>
            </a:r>
          </a:p>
          <a:p>
            <a:r>
              <a:rPr lang="en" sz="18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Object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postProcessAfterInitialization(</a:t>
            </a:r>
            <a:r>
              <a:rPr lang="en" sz="18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bean, </a:t>
            </a:r>
            <a:r>
              <a:rPr lang="en" sz="18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beanName) 			</a:t>
            </a:r>
            <a:r>
              <a:rPr lang="en" sz="18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throws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BeansException;</a:t>
            </a:r>
          </a:p>
          <a:p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ru-RU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B12E2B2-F80C-5C85-798C-1E087CA43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BeanPostProcessor</a:t>
            </a:r>
            <a:endParaRPr lang="ru-RU" dirty="0"/>
          </a:p>
        </p:txBody>
      </p:sp>
      <p:pic>
        <p:nvPicPr>
          <p:cNvPr id="2" name="Рисунок 1" descr="Изображение выглядит как Графика, графический дизайн, Шрифт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718560F-0652-C036-C1C0-2433119AB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374" y="5764253"/>
            <a:ext cx="2183992" cy="145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855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B8C04-1D19-9AD1-46CD-13D65426E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64658E15-F344-917E-9E1D-8E1990D3C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1980000"/>
            <a:ext cx="11473200" cy="4512250"/>
          </a:xfrm>
        </p:spPr>
        <p:txBody>
          <a:bodyPr>
            <a:noAutofit/>
          </a:bodyPr>
          <a:lstStyle/>
          <a:p>
            <a:r>
              <a:rPr lang="ru-RU" sz="2000" dirty="0">
                <a:solidFill>
                  <a:srgbClr val="001F60"/>
                </a:solidFill>
                <a:cs typeface="Consolas" panose="020B0609020204030204" pitchFamily="49" charset="0"/>
              </a:rPr>
              <a:t>Разница между методами в порядке их вызова, первый вызывается до инициализации </a:t>
            </a:r>
            <a:r>
              <a:rPr lang="ru-RU" sz="2000" dirty="0" err="1">
                <a:solidFill>
                  <a:srgbClr val="001F60"/>
                </a:solidFill>
                <a:cs typeface="Consolas" panose="020B0609020204030204" pitchFamily="49" charset="0"/>
              </a:rPr>
              <a:t>бина</a:t>
            </a:r>
            <a:r>
              <a:rPr lang="ru-RU" sz="2000" dirty="0">
                <a:solidFill>
                  <a:srgbClr val="001F60"/>
                </a:solidFill>
                <a:cs typeface="Consolas" panose="020B0609020204030204" pitchFamily="49" charset="0"/>
              </a:rPr>
              <a:t>, второй после. </a:t>
            </a:r>
          </a:p>
          <a:p>
            <a:endParaRPr lang="ru-RU" sz="2000" dirty="0">
              <a:solidFill>
                <a:srgbClr val="001F60"/>
              </a:solidFill>
              <a:cs typeface="Consolas" panose="020B0609020204030204" pitchFamily="49" charset="0"/>
            </a:endParaRPr>
          </a:p>
          <a:p>
            <a:endParaRPr lang="ru-RU" sz="2000" dirty="0">
              <a:solidFill>
                <a:srgbClr val="001F60"/>
              </a:solidFill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‒"/>
            </a:pPr>
            <a:r>
              <a:rPr lang="ru-RU" sz="2000" dirty="0">
                <a:solidFill>
                  <a:srgbClr val="001F60"/>
                </a:solidFill>
                <a:cs typeface="Consolas" panose="020B0609020204030204" pitchFamily="49" charset="0"/>
              </a:rPr>
              <a:t>Оба метода обязаны вернуть в ответ бин, потому что через </a:t>
            </a:r>
            <a:r>
              <a:rPr lang="ru-RU" sz="2000" b="1" dirty="0" err="1">
                <a:solidFill>
                  <a:srgbClr val="001F60"/>
                </a:solidFill>
                <a:cs typeface="Consolas" panose="020B0609020204030204" pitchFamily="49" charset="0"/>
              </a:rPr>
              <a:t>BeanPostProcessor</a:t>
            </a:r>
            <a:r>
              <a:rPr lang="ru-RU" sz="2000" dirty="0">
                <a:solidFill>
                  <a:srgbClr val="001F60"/>
                </a:solidFill>
                <a:cs typeface="Consolas" panose="020B0609020204030204" pitchFamily="49" charset="0"/>
              </a:rPr>
              <a:t> проходят абсолютно все бины, даже, если с ними ничего не произойдет внутри, вы все равно получите на выходе все бины, в которых по ссылкам лежит </a:t>
            </a:r>
            <a:r>
              <a:rPr lang="ru-RU" sz="2000" dirty="0" err="1">
                <a:solidFill>
                  <a:srgbClr val="001F60"/>
                </a:solidFill>
                <a:cs typeface="Consolas" panose="020B0609020204030204" pitchFamily="49" charset="0"/>
              </a:rPr>
              <a:t>null</a:t>
            </a:r>
            <a:r>
              <a:rPr lang="ru-RU" sz="2000" dirty="0">
                <a:solidFill>
                  <a:srgbClr val="001F60"/>
                </a:solidFill>
                <a:cs typeface="Consolas" panose="020B0609020204030204" pitchFamily="49" charset="0"/>
              </a:rPr>
              <a:t> – значения.</a:t>
            </a:r>
          </a:p>
          <a:p>
            <a:pPr marL="342900" indent="-342900">
              <a:buFont typeface="Arial" panose="020B0604020202020204" pitchFamily="34" charset="0"/>
              <a:buChar char="‒"/>
            </a:pPr>
            <a:r>
              <a:rPr lang="ru-RU" sz="2000" b="1" dirty="0" err="1">
                <a:solidFill>
                  <a:srgbClr val="001F60"/>
                </a:solidFill>
                <a:cs typeface="Consolas" panose="020B0609020204030204" pitchFamily="49" charset="0"/>
              </a:rPr>
              <a:t>BeanPostProcessor</a:t>
            </a:r>
            <a:r>
              <a:rPr lang="ru-RU" sz="2000" dirty="0">
                <a:solidFill>
                  <a:srgbClr val="001F60"/>
                </a:solidFill>
                <a:cs typeface="Consolas" panose="020B0609020204030204" pitchFamily="49" charset="0"/>
              </a:rPr>
              <a:t> </a:t>
            </a:r>
            <a:r>
              <a:rPr lang="ru-RU" sz="2000" dirty="0" err="1">
                <a:solidFill>
                  <a:srgbClr val="001F60"/>
                </a:solidFill>
                <a:cs typeface="Consolas" panose="020B0609020204030204" pitchFamily="49" charset="0"/>
              </a:rPr>
              <a:t>прекарсно</a:t>
            </a:r>
            <a:r>
              <a:rPr lang="ru-RU" sz="2000" dirty="0">
                <a:solidFill>
                  <a:srgbClr val="001F60"/>
                </a:solidFill>
                <a:cs typeface="Consolas" panose="020B0609020204030204" pitchFamily="49" charset="0"/>
              </a:rPr>
              <a:t> подходит для реализации прокси, (имейте ввиду, что прокси принято делать в методе </a:t>
            </a:r>
            <a:r>
              <a:rPr lang="ru-RU" sz="2000" b="1" dirty="0" err="1">
                <a:solidFill>
                  <a:srgbClr val="001F60"/>
                </a:solidFill>
                <a:cs typeface="Consolas" panose="020B0609020204030204" pitchFamily="49" charset="0"/>
              </a:rPr>
              <a:t>postProcessAfterInitialization</a:t>
            </a:r>
            <a:r>
              <a:rPr lang="ru-RU" sz="2000" dirty="0">
                <a:solidFill>
                  <a:srgbClr val="001F60"/>
                </a:solidFill>
                <a:cs typeface="Consolas" panose="020B0609020204030204" pitchFamily="49" charset="0"/>
              </a:rPr>
              <a:t>, то есть после инициализации </a:t>
            </a:r>
            <a:r>
              <a:rPr lang="ru-RU" sz="2000" dirty="0" err="1">
                <a:solidFill>
                  <a:srgbClr val="001F60"/>
                </a:solidFill>
                <a:cs typeface="Consolas" panose="020B0609020204030204" pitchFamily="49" charset="0"/>
              </a:rPr>
              <a:t>бина</a:t>
            </a:r>
            <a:r>
              <a:rPr lang="ru-RU" sz="2000" dirty="0">
                <a:solidFill>
                  <a:srgbClr val="001F60"/>
                </a:solidFill>
                <a:cs typeface="Consolas" panose="020B0609020204030204" pitchFamily="49" charset="0"/>
              </a:rPr>
              <a:t>).</a:t>
            </a:r>
          </a:p>
          <a:p>
            <a:endParaRPr lang="ru-RU" sz="2000" dirty="0">
              <a:solidFill>
                <a:srgbClr val="001F60"/>
              </a:solidFill>
              <a:cs typeface="Consolas" panose="020B0609020204030204" pitchFamily="49" charset="0"/>
            </a:endParaRPr>
          </a:p>
          <a:p>
            <a:endParaRPr lang="ru-RU" sz="2000" dirty="0">
              <a:solidFill>
                <a:srgbClr val="001F60"/>
              </a:solidFill>
              <a:cs typeface="Consolas" panose="020B0609020204030204" pitchFamily="49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6459B1E-1F84-3500-1B0D-609909261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BeanPostProcessor</a:t>
            </a:r>
            <a:endParaRPr lang="ru-RU" dirty="0"/>
          </a:p>
        </p:txBody>
      </p:sp>
      <p:pic>
        <p:nvPicPr>
          <p:cNvPr id="2" name="Рисунок 1" descr="Изображение выглядит как Графика, графический дизайн, Шрифт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7CDCD6D-D281-F347-A9F6-A9D0A7BCE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374" y="5764253"/>
            <a:ext cx="2183992" cy="145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058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977D0-88B8-A93B-8557-551465C0D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4470879-2639-480A-2784-F06A3F6F4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создания бинов</a:t>
            </a:r>
          </a:p>
        </p:txBody>
      </p:sp>
      <p:pic>
        <p:nvPicPr>
          <p:cNvPr id="2" name="Рисунок 1" descr="Изображение выглядит как Графика, графический дизайн, Шрифт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CC2F65D-9FD4-4406-F5E9-4547A68B6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374" y="5764253"/>
            <a:ext cx="2183992" cy="1455994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Шрифт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B6E9C0E-8BDD-3156-856E-B430C6E3C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189" y="1131147"/>
            <a:ext cx="8717622" cy="494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854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9BCC1-B605-8B1E-200A-F66D41E6E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4115365B-3114-9E1B-B19E-1B77A0AB7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1980000"/>
            <a:ext cx="11473200" cy="4512250"/>
          </a:xfrm>
        </p:spPr>
        <p:txBody>
          <a:bodyPr>
            <a:noAutofit/>
          </a:bodyPr>
          <a:lstStyle/>
          <a:p>
            <a:r>
              <a:rPr lang="ru-RU" sz="2000" dirty="0">
                <a:solidFill>
                  <a:srgbClr val="001F60"/>
                </a:solidFill>
                <a:cs typeface="Consolas" panose="020B0609020204030204" pitchFamily="49" charset="0"/>
              </a:rPr>
              <a:t>Есть аннотация, которой будут помечаться поля класса, в которые нужно записать значение.</a:t>
            </a:r>
          </a:p>
          <a:p>
            <a:endParaRPr lang="ru-RU" dirty="0">
              <a:solidFill>
                <a:srgbClr val="001F60"/>
              </a:solidFill>
              <a:cs typeface="Consolas" panose="020B0609020204030204" pitchFamily="49" charset="0"/>
            </a:endParaRPr>
          </a:p>
          <a:p>
            <a:r>
              <a:rPr lang="ru-RU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@Retention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1800" dirty="0">
                <a:solidFill>
                  <a:srgbClr val="001F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RetentionPolicy.RUNTIME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@Target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sz="1800" dirty="0">
                <a:solidFill>
                  <a:srgbClr val="001F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ElementType.FIELD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8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@interface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InjectRandomInt {</a:t>
            </a:r>
            <a:b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" sz="18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min() </a:t>
            </a:r>
            <a:r>
              <a:rPr lang="en" sz="18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" sz="18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max() </a:t>
            </a:r>
            <a:r>
              <a:rPr lang="en" sz="18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ru-RU" sz="1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ru-RU" sz="1800" dirty="0">
              <a:solidFill>
                <a:srgbClr val="001F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ru-RU" dirty="0">
              <a:solidFill>
                <a:srgbClr val="001F60"/>
              </a:solidFill>
            </a:endParaRPr>
          </a:p>
          <a:p>
            <a:endParaRPr lang="en" dirty="0">
              <a:solidFill>
                <a:srgbClr val="001F60"/>
              </a:solidFill>
              <a:cs typeface="Consolas" panose="020B0609020204030204" pitchFamily="49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BB6CC01-B2F6-56E2-D974-5FB163F8D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pic>
        <p:nvPicPr>
          <p:cNvPr id="2" name="Рисунок 1" descr="Изображение выглядит как Графика, графический дизайн, Шрифт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7A4306B-6111-5FF5-D6BD-E4C28D574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374" y="5764253"/>
            <a:ext cx="2183992" cy="145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93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CF1B5-3079-B8F9-BD86-2FA6CF013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8BB85918-CA4B-F29B-9A3B-0C408DEC1B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1980000"/>
            <a:ext cx="11473200" cy="4512250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‒"/>
            </a:pPr>
            <a:r>
              <a:rPr lang="ru-RU" sz="2000" dirty="0"/>
              <a:t>предъявляет свои правила к написанию кода;</a:t>
            </a:r>
          </a:p>
          <a:p>
            <a:pPr marL="342900" indent="-342900">
              <a:buFont typeface="Arial" panose="020B0604020202020204" pitchFamily="34" charset="0"/>
              <a:buChar char="‒"/>
            </a:pPr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‒"/>
            </a:pPr>
            <a:r>
              <a:rPr lang="ru-RU" sz="2000" dirty="0"/>
              <a:t>ограничивает версии языка и библиотек;</a:t>
            </a:r>
          </a:p>
          <a:p>
            <a:pPr marL="342900" indent="-342900">
              <a:buFont typeface="Arial" panose="020B0604020202020204" pitchFamily="34" charset="0"/>
              <a:buChar char="‒"/>
            </a:pPr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‒"/>
            </a:pPr>
            <a:r>
              <a:rPr lang="ru-RU" sz="2000" dirty="0"/>
              <a:t>«раздувает» приложение;</a:t>
            </a:r>
          </a:p>
          <a:p>
            <a:pPr marL="342900" indent="-342900">
              <a:buFont typeface="Arial" panose="020B0604020202020204" pitchFamily="34" charset="0"/>
              <a:buChar char="‒"/>
            </a:pPr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‒"/>
            </a:pPr>
            <a:r>
              <a:rPr lang="ru-RU" sz="2000" dirty="0"/>
              <a:t>потенциально затрудняет поиск разработчиков.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7CFD483-E29A-7DE9-0273-1EF348F42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Минусы использования фреймворков</a:t>
            </a:r>
          </a:p>
        </p:txBody>
      </p:sp>
    </p:spTree>
    <p:extLst>
      <p:ext uri="{BB962C8B-B14F-4D97-AF65-F5344CB8AC3E}">
        <p14:creationId xmlns:p14="http://schemas.microsoft.com/office/powerpoint/2010/main" val="23056999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7DA2E-2A87-DBA3-217C-C95E8FAD8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0FBD05EA-DC46-C763-5B78-11468D4BC7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1980000"/>
            <a:ext cx="11473200" cy="4512250"/>
          </a:xfrm>
        </p:spPr>
        <p:txBody>
          <a:bodyPr>
            <a:noAutofit/>
          </a:bodyPr>
          <a:lstStyle/>
          <a:p>
            <a:r>
              <a:rPr lang="ru-RU" sz="2000" dirty="0">
                <a:solidFill>
                  <a:srgbClr val="001F60"/>
                </a:solidFill>
                <a:cs typeface="Consolas" panose="020B0609020204030204" pitchFamily="49" charset="0"/>
              </a:rPr>
              <a:t>Необходима реализация </a:t>
            </a:r>
            <a:r>
              <a:rPr lang="en" sz="2000" dirty="0">
                <a:solidFill>
                  <a:srgbClr val="001F60"/>
                </a:solidFill>
                <a:cs typeface="Consolas" panose="020B0609020204030204" pitchFamily="49" charset="0"/>
              </a:rPr>
              <a:t>BeanPostProcessor</a:t>
            </a:r>
            <a:r>
              <a:rPr lang="ru-RU" sz="2000" dirty="0">
                <a:solidFill>
                  <a:srgbClr val="001F60"/>
                </a:solidFill>
                <a:cs typeface="Consolas" panose="020B0609020204030204" pitchFamily="49" charset="0"/>
              </a:rPr>
              <a:t>, которая будет обрабатывать эту аннотацию.</a:t>
            </a:r>
            <a:endParaRPr lang="en" sz="2000" dirty="0">
              <a:solidFill>
                <a:srgbClr val="001F60"/>
              </a:solidFill>
              <a:cs typeface="Consolas" panose="020B0609020204030204" pitchFamily="49" charset="0"/>
            </a:endParaRPr>
          </a:p>
          <a:p>
            <a:r>
              <a:rPr lang="en" sz="1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@Component</a:t>
            </a:r>
            <a:endParaRPr lang="ru-RU" sz="14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" sz="14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4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InjectRandomIntBeanPostProcessor </a:t>
            </a:r>
            <a:r>
              <a:rPr lang="en" sz="14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implements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BeanPostProcessor {</a:t>
            </a:r>
            <a:endParaRPr lang="ru-RU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ru-RU" sz="1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" sz="1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  <a:endParaRPr lang="ru-RU" sz="14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ru-RU" sz="14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" sz="14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4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postProcessBeforeInitialization(</a:t>
            </a:r>
            <a:r>
              <a:rPr lang="en" sz="14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bean, </a:t>
            </a:r>
            <a:r>
              <a:rPr lang="en" sz="14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beanName) </a:t>
            </a:r>
            <a:r>
              <a:rPr lang="en" sz="14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throws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BeansException {</a:t>
            </a:r>
            <a:endParaRPr lang="ru-RU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ru-RU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Field[] fields = bean.getClass().getDeclaredFields();</a:t>
            </a:r>
            <a:endParaRPr lang="ru-RU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ru-RU" sz="14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sz="14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(Field field : fields) {</a:t>
            </a:r>
            <a:endParaRPr lang="ru-RU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ru-RU" sz="14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" sz="14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(field.isAnnotationPresent(InjectRandomInt.</a:t>
            </a:r>
            <a:r>
              <a:rPr lang="en" sz="14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  <a:endParaRPr lang="ru-RU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ru-RU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field.setAccessible(</a:t>
            </a:r>
            <a:r>
              <a:rPr lang="en" sz="1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ru-RU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ru-RU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InjectRandomInt annotation = field.getAnnotation(InjectRandomInt.</a:t>
            </a:r>
            <a:r>
              <a:rPr lang="en" sz="14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ru-RU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ru-RU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ReflectionUtils.setField(field, bean, getRandomIntInRange(annotation.min(), annotation.max()));</a:t>
            </a:r>
            <a:endParaRPr lang="ru-RU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ru-RU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ru-RU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ru-RU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ru-RU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ru-RU" sz="14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sz="14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 bean;</a:t>
            </a:r>
            <a:endParaRPr lang="ru-RU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ru-RU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ru-RU" sz="1400" dirty="0">
              <a:solidFill>
                <a:srgbClr val="001F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" sz="2000" dirty="0">
              <a:solidFill>
                <a:srgbClr val="001F60"/>
              </a:solidFill>
              <a:cs typeface="Consolas" panose="020B0609020204030204" pitchFamily="49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A690D0A-FA4E-0704-4E54-488D15CE2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pic>
        <p:nvPicPr>
          <p:cNvPr id="2" name="Рисунок 1" descr="Изображение выглядит как Графика, графический дизайн, Шрифт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CF68F59-0435-4861-E700-24922C4E5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374" y="5764253"/>
            <a:ext cx="2183992" cy="145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0961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7F6B6-D2F1-E900-A7EE-58AE409A8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0DD18F2-5C97-410B-ABCA-675795F253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1980000"/>
            <a:ext cx="11473200" cy="4512250"/>
          </a:xfrm>
        </p:spPr>
        <p:txBody>
          <a:bodyPr>
            <a:noAutofit/>
          </a:bodyPr>
          <a:lstStyle/>
          <a:p>
            <a:r>
              <a:rPr lang="ru-RU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@Override</a:t>
            </a:r>
          </a:p>
          <a:p>
            <a:r>
              <a:rPr lang="en" sz="16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postProcessAfterInitialization(</a:t>
            </a:r>
            <a:r>
              <a:rPr lang="en" sz="16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bean, </a:t>
            </a:r>
            <a:r>
              <a:rPr lang="en" sz="16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beanName) </a:t>
            </a:r>
            <a:r>
              <a:rPr lang="en" sz="16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throws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BeansException {</a:t>
            </a:r>
          </a:p>
          <a:p>
            <a:r>
              <a:rPr lang="en" sz="16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bean;</a:t>
            </a:r>
          </a:p>
          <a:p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" sz="16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private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getRandomIntInRange(</a:t>
            </a:r>
            <a:r>
              <a:rPr lang="en" sz="16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min, </a:t>
            </a:r>
            <a:r>
              <a:rPr lang="en" sz="16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max) {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" sz="16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min + (</a:t>
            </a:r>
            <a:r>
              <a:rPr lang="en" sz="16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)(Math.random() * ((max - min) + 1));</a:t>
            </a:r>
            <a:endParaRPr lang="ru-RU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ru-RU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ru-RU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" sz="2000" b="1" dirty="0">
                <a:solidFill>
                  <a:srgbClr val="001F60"/>
                </a:solidFill>
              </a:rPr>
              <a:t>BeanPostProcessor</a:t>
            </a:r>
            <a:r>
              <a:rPr lang="en" sz="2000" dirty="0">
                <a:solidFill>
                  <a:srgbClr val="001F60"/>
                </a:solidFill>
              </a:rPr>
              <a:t> </a:t>
            </a:r>
            <a:r>
              <a:rPr lang="ru-RU" sz="2000" dirty="0">
                <a:solidFill>
                  <a:srgbClr val="001F60"/>
                </a:solidFill>
              </a:rPr>
              <a:t>обязательно должен быть бином, поэтому мы его либо помечаем аннотацией</a:t>
            </a:r>
            <a:r>
              <a:rPr lang="en-US" sz="2000" dirty="0">
                <a:solidFill>
                  <a:srgbClr val="001F60"/>
                </a:solidFill>
              </a:rPr>
              <a:t> @Component</a:t>
            </a:r>
            <a:r>
              <a:rPr lang="en" sz="2000" dirty="0">
                <a:solidFill>
                  <a:srgbClr val="001F60"/>
                </a:solidFill>
              </a:rPr>
              <a:t>,</a:t>
            </a:r>
            <a:r>
              <a:rPr lang="ru-RU" sz="2000" dirty="0">
                <a:solidFill>
                  <a:srgbClr val="001F60"/>
                </a:solidFill>
              </a:rPr>
              <a:t> либо регистрируем его в </a:t>
            </a:r>
            <a:r>
              <a:rPr lang="en" sz="2000" dirty="0">
                <a:solidFill>
                  <a:srgbClr val="001F60"/>
                </a:solidFill>
              </a:rPr>
              <a:t>xml </a:t>
            </a:r>
            <a:r>
              <a:rPr lang="ru-RU" sz="2000" dirty="0">
                <a:solidFill>
                  <a:srgbClr val="001F60"/>
                </a:solidFill>
              </a:rPr>
              <a:t>конфигурации как обычный бин.</a:t>
            </a:r>
            <a:endParaRPr lang="ru-RU" sz="2000" dirty="0">
              <a:solidFill>
                <a:srgbClr val="001F60"/>
              </a:solidFill>
              <a:cs typeface="Consolas" panose="020B0609020204030204" pitchFamily="49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0A20DA0-B668-1336-CFB5-AE11ED0E3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pic>
        <p:nvPicPr>
          <p:cNvPr id="2" name="Рисунок 1" descr="Изображение выглядит как Графика, графический дизайн, Шрифт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F9C88E9-5423-A910-B831-75C293D77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374" y="5764253"/>
            <a:ext cx="2183992" cy="145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5629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98A6E-6D75-E303-D68C-F1B58CB87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6448A117-B026-E3B9-56B3-9A3FEBE291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1980000"/>
            <a:ext cx="11473200" cy="4512250"/>
          </a:xfrm>
        </p:spPr>
        <p:txBody>
          <a:bodyPr>
            <a:noAutofit/>
          </a:bodyPr>
          <a:lstStyle/>
          <a:p>
            <a:r>
              <a:rPr lang="ru-RU" sz="2000" dirty="0">
                <a:solidFill>
                  <a:srgbClr val="001F60"/>
                </a:solidFill>
                <a:cs typeface="Consolas" panose="020B0609020204030204" pitchFamily="49" charset="0"/>
              </a:rPr>
              <a:t>В итоге, все бины типа </a:t>
            </a:r>
            <a:r>
              <a:rPr lang="ru-RU" sz="2000" dirty="0" err="1">
                <a:solidFill>
                  <a:srgbClr val="001F60"/>
                </a:solidFill>
                <a:cs typeface="Consolas" panose="020B0609020204030204" pitchFamily="49" charset="0"/>
              </a:rPr>
              <a:t>MyBean</a:t>
            </a:r>
            <a:r>
              <a:rPr lang="ru-RU" sz="2000" dirty="0">
                <a:solidFill>
                  <a:srgbClr val="001F60"/>
                </a:solidFill>
                <a:cs typeface="Consolas" panose="020B0609020204030204" pitchFamily="49" charset="0"/>
              </a:rPr>
              <a:t> будут создаваться с уже проинициализированными полями value1 и value2.</a:t>
            </a:r>
          </a:p>
          <a:p>
            <a:r>
              <a:rPr lang="en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@Component</a:t>
            </a:r>
          </a:p>
          <a:p>
            <a:r>
              <a:rPr lang="en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@Scope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(ConfigurableBeanFactory.SCOPE_PROTOTYPE)</a:t>
            </a:r>
          </a:p>
          <a:p>
            <a:r>
              <a:rPr lang="en" sz="16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MyBean {</a:t>
            </a:r>
            <a:b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@InjectRandomInt</a:t>
            </a:r>
          </a:p>
          <a:p>
            <a:r>
              <a:rPr lang="en" sz="16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private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value1;</a:t>
            </a:r>
            <a:b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@InjectRandomInt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(min = </a:t>
            </a:r>
            <a:r>
              <a:rPr lang="en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, max = </a:t>
            </a:r>
            <a:r>
              <a:rPr lang="en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" sz="16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private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value2;</a:t>
            </a:r>
            <a:b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" sz="16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private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sz="1600" b="1" dirty="0">
                <a:solidFill>
                  <a:srgbClr val="8959A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 value3;</a:t>
            </a:r>
          </a:p>
          <a:p>
            <a:r>
              <a:rPr lang="en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" sz="2000" dirty="0">
              <a:solidFill>
                <a:srgbClr val="001F60"/>
              </a:solidFill>
              <a:cs typeface="Consolas" panose="020B0609020204030204" pitchFamily="49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E27F120-5A58-B059-9123-0EABAB824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</a:p>
        </p:txBody>
      </p:sp>
      <p:pic>
        <p:nvPicPr>
          <p:cNvPr id="2" name="Рисунок 1" descr="Изображение выглядит как Графика, графический дизайн, Шрифт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26846BF-6C75-A6D7-C836-473E8642E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374" y="5764253"/>
            <a:ext cx="2183992" cy="145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2461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30525-53F6-BE30-BAB8-C48D52DE2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9AD29F5E-B8CB-E5E3-76B0-EA477645E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1980000"/>
            <a:ext cx="11473200" cy="4512250"/>
          </a:xfrm>
        </p:spPr>
        <p:txBody>
          <a:bodyPr>
            <a:noAutofit/>
          </a:bodyPr>
          <a:lstStyle/>
          <a:p>
            <a:pPr fontAlgn="base"/>
            <a:r>
              <a:rPr lang="ru-RU" sz="2000" dirty="0"/>
              <a:t>Наконец-то Spring закончил работу.</a:t>
            </a:r>
          </a:p>
          <a:p>
            <a:pPr fontAlgn="base"/>
            <a:r>
              <a:rPr lang="ru-RU" sz="2000" dirty="0"/>
              <a:t>Бины созданы со всеми нужными зависимостями и доработками разработчика.</a:t>
            </a:r>
          </a:p>
          <a:p>
            <a:pPr fontAlgn="base"/>
            <a:r>
              <a:rPr lang="ru-RU" sz="2000" b="1" dirty="0" err="1"/>
              <a:t>ApplicationContext</a:t>
            </a:r>
            <a:r>
              <a:rPr lang="ru-RU" sz="2000" dirty="0"/>
              <a:t> заполнен всеми </a:t>
            </a:r>
            <a:r>
              <a:rPr lang="ru-RU" sz="2000" dirty="0" err="1"/>
              <a:t>бинами</a:t>
            </a:r>
            <a:r>
              <a:rPr lang="ru-RU" sz="2000" dirty="0"/>
              <a:t>, которые разработчик хотел видеть в своем приложении.</a:t>
            </a:r>
          </a:p>
          <a:p>
            <a:pPr fontAlgn="base"/>
            <a:endParaRPr lang="ru-RU" sz="2000" dirty="0"/>
          </a:p>
          <a:p>
            <a:pPr fontAlgn="base"/>
            <a:endParaRPr lang="ru-RU" sz="2000" dirty="0"/>
          </a:p>
          <a:p>
            <a:pPr fontAlgn="base"/>
            <a:endParaRPr lang="ru-RU" sz="2000" dirty="0"/>
          </a:p>
          <a:p>
            <a:pPr fontAlgn="base"/>
            <a:endParaRPr lang="ru-RU" sz="2000" dirty="0"/>
          </a:p>
          <a:p>
            <a:pPr fontAlgn="base"/>
            <a:endParaRPr lang="ru-RU" sz="2000" dirty="0"/>
          </a:p>
          <a:p>
            <a:pPr fontAlgn="base"/>
            <a:endParaRPr lang="ru-RU" sz="2000" dirty="0"/>
          </a:p>
          <a:p>
            <a:pPr fontAlgn="base"/>
            <a:r>
              <a:rPr lang="ru-RU" sz="2000" i="1" dirty="0"/>
              <a:t>Или в </a:t>
            </a:r>
            <a:r>
              <a:rPr lang="ru-RU" sz="2000" i="1" dirty="0" err="1"/>
              <a:t>консоле</a:t>
            </a:r>
            <a:r>
              <a:rPr lang="ru-RU" sz="2000" i="1" dirty="0"/>
              <a:t> появился </a:t>
            </a:r>
            <a:r>
              <a:rPr lang="ru-RU" sz="2000" i="1" dirty="0" err="1"/>
              <a:t>stack</a:t>
            </a:r>
            <a:r>
              <a:rPr lang="ru-RU" sz="2000" i="1" dirty="0"/>
              <a:t> </a:t>
            </a:r>
            <a:r>
              <a:rPr lang="ru-RU" sz="2000" i="1" dirty="0" err="1"/>
              <a:t>trace</a:t>
            </a:r>
            <a:r>
              <a:rPr lang="ru-RU" sz="2000" i="1" dirty="0"/>
              <a:t> c исключением…)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9DE6400-DFC3-4135-4909-48054D499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 пятого этапа</a:t>
            </a:r>
            <a:endParaRPr lang="en-US" dirty="0"/>
          </a:p>
        </p:txBody>
      </p:sp>
      <p:pic>
        <p:nvPicPr>
          <p:cNvPr id="2" name="Рисунок 1" descr="Изображение выглядит как Графика, графический дизайн, Шрифт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A925C4B-F914-2B43-290F-434EF8689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374" y="5764253"/>
            <a:ext cx="2183992" cy="145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585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5D3A0-08B5-8A40-B086-B68FA1A6E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9B51FA-C2C3-FCAA-8143-E8090A940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Bean Scopes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3AD730-D483-CC2A-FD49-063C49A49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Singleton – </a:t>
            </a:r>
            <a:r>
              <a:rPr lang="ru-RU" sz="2000" dirty="0"/>
              <a:t>область видимости по умолчанию, один бин на весь </a:t>
            </a:r>
            <a:r>
              <a:rPr lang="en-US" sz="2000" dirty="0"/>
              <a:t>runtime.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Prototype – </a:t>
            </a:r>
            <a:r>
              <a:rPr lang="ru-RU" sz="2000" dirty="0"/>
              <a:t>возвращает новый экземпляр каждый раз, когда запрашивается из </a:t>
            </a:r>
            <a:r>
              <a:rPr lang="en-US" sz="2000" b="1" dirty="0" err="1"/>
              <a:t>ApplicationContext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Request – </a:t>
            </a:r>
            <a:r>
              <a:rPr lang="ru-RU" sz="2000" dirty="0"/>
              <a:t>на каждый </a:t>
            </a:r>
            <a:r>
              <a:rPr lang="en-US" sz="2000" dirty="0"/>
              <a:t>HTTP – </a:t>
            </a:r>
            <a:r>
              <a:rPr lang="ru-RU" sz="2000" dirty="0"/>
              <a:t>запрос создается новый экземпляр.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en-US" sz="2000" dirty="0"/>
              <a:t>Session – </a:t>
            </a:r>
            <a:r>
              <a:rPr lang="ru-RU" sz="2000" dirty="0"/>
              <a:t>на каждую </a:t>
            </a:r>
            <a:r>
              <a:rPr lang="en-US" sz="2000" dirty="0"/>
              <a:t>HTTP – </a:t>
            </a:r>
            <a:r>
              <a:rPr lang="ru-RU" sz="2000" dirty="0"/>
              <a:t>сессию создается новый экземпляр.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en-US" sz="2000" dirty="0"/>
              <a:t>Application – </a:t>
            </a:r>
            <a:r>
              <a:rPr lang="ru-RU" sz="2000" dirty="0"/>
              <a:t>один на </a:t>
            </a:r>
            <a:r>
              <a:rPr lang="en-US" sz="2000" b="1" dirty="0" err="1"/>
              <a:t>ServletContext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Websocket</a:t>
            </a:r>
            <a:r>
              <a:rPr lang="en-US" sz="2000" dirty="0"/>
              <a:t> – </a:t>
            </a:r>
            <a:r>
              <a:rPr lang="ru-RU" sz="2000" dirty="0"/>
              <a:t>один на каждый </a:t>
            </a:r>
            <a:r>
              <a:rPr lang="en-US" sz="2000" b="1" dirty="0"/>
              <a:t>WebSocket</a:t>
            </a:r>
            <a:r>
              <a:rPr lang="en-US" sz="2000" dirty="0"/>
              <a:t>.</a:t>
            </a:r>
          </a:p>
        </p:txBody>
      </p:sp>
      <p:pic>
        <p:nvPicPr>
          <p:cNvPr id="4" name="Рисунок 3" descr="Изображение выглядит как Графика, графический дизайн, Шрифт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F0823C0-B919-BAF3-8921-D86DAA0BD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374" y="5764253"/>
            <a:ext cx="2183992" cy="145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953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69D62-B678-3611-1254-4653974BE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3A71FD-89B7-F8B6-00D0-4D7C549FD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еще?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F573BC-FA05-A609-B38B-A81698F0F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@Condition – https://www.baeldung.com/spring-conditional-annotations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@Qualifier – https://www.baeldung.com/spring-qualifier-annotation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@Primary – https://www.baeldung.com/spring-primary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@Value – https://www.baeldung.com/spring-value-annotation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Spring YAML Configuration – https://www.baeldung.com/spring-yaml</a:t>
            </a:r>
          </a:p>
        </p:txBody>
      </p:sp>
      <p:pic>
        <p:nvPicPr>
          <p:cNvPr id="4" name="Рисунок 3" descr="Изображение выглядит как Графика, графический дизайн, Шрифт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506D690-8E67-0F95-903F-BE4BA97BF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374" y="5764253"/>
            <a:ext cx="2183992" cy="145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2124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FDBB3-7ACC-66DA-C518-D3A6EDA80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Изображение выглядит как мультфильм, Вымышленный персонаж, Йода, одежда&#10;&#10;Автоматически созданное описание">
            <a:extLst>
              <a:ext uri="{FF2B5EF4-FFF2-40B4-BE49-F238E27FC236}">
                <a16:creationId xmlns:a16="http://schemas.microsoft.com/office/drawing/2014/main" id="{46F07899-E9AD-DB7E-27AE-C8896BC20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01" y="1188760"/>
            <a:ext cx="5018246" cy="4916163"/>
          </a:xfrm>
          <a:prstGeom prst="rect">
            <a:avLst/>
          </a:prstGeom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97D1FE44-0B3D-2B42-4009-6EEC84FB8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8244" y="1881893"/>
            <a:ext cx="6453757" cy="2933945"/>
          </a:xfrm>
          <a:custGeom>
            <a:avLst/>
            <a:gdLst>
              <a:gd name="connsiteX0" fmla="*/ 0 w 6453757"/>
              <a:gd name="connsiteY0" fmla="*/ 0 h 2933945"/>
              <a:gd name="connsiteX1" fmla="*/ 651243 w 6453757"/>
              <a:gd name="connsiteY1" fmla="*/ 0 h 2933945"/>
              <a:gd name="connsiteX2" fmla="*/ 1367023 w 6453757"/>
              <a:gd name="connsiteY2" fmla="*/ 0 h 2933945"/>
              <a:gd name="connsiteX3" fmla="*/ 1824653 w 6453757"/>
              <a:gd name="connsiteY3" fmla="*/ 0 h 2933945"/>
              <a:gd name="connsiteX4" fmla="*/ 2475896 w 6453757"/>
              <a:gd name="connsiteY4" fmla="*/ 0 h 2933945"/>
              <a:gd name="connsiteX5" fmla="*/ 2933526 w 6453757"/>
              <a:gd name="connsiteY5" fmla="*/ 0 h 2933945"/>
              <a:gd name="connsiteX6" fmla="*/ 3520231 w 6453757"/>
              <a:gd name="connsiteY6" fmla="*/ 0 h 2933945"/>
              <a:gd name="connsiteX7" fmla="*/ 4171474 w 6453757"/>
              <a:gd name="connsiteY7" fmla="*/ 0 h 2933945"/>
              <a:gd name="connsiteX8" fmla="*/ 4564566 w 6453757"/>
              <a:gd name="connsiteY8" fmla="*/ 0 h 2933945"/>
              <a:gd name="connsiteX9" fmla="*/ 4957659 w 6453757"/>
              <a:gd name="connsiteY9" fmla="*/ 0 h 2933945"/>
              <a:gd name="connsiteX10" fmla="*/ 5673439 w 6453757"/>
              <a:gd name="connsiteY10" fmla="*/ 0 h 2933945"/>
              <a:gd name="connsiteX11" fmla="*/ 6453757 w 6453757"/>
              <a:gd name="connsiteY11" fmla="*/ 0 h 2933945"/>
              <a:gd name="connsiteX12" fmla="*/ 6453757 w 6453757"/>
              <a:gd name="connsiteY12" fmla="*/ 498771 h 2933945"/>
              <a:gd name="connsiteX13" fmla="*/ 6453757 w 6453757"/>
              <a:gd name="connsiteY13" fmla="*/ 1056220 h 2933945"/>
              <a:gd name="connsiteX14" fmla="*/ 6453757 w 6453757"/>
              <a:gd name="connsiteY14" fmla="*/ 1672349 h 2933945"/>
              <a:gd name="connsiteX15" fmla="*/ 6453757 w 6453757"/>
              <a:gd name="connsiteY15" fmla="*/ 2200459 h 2933945"/>
              <a:gd name="connsiteX16" fmla="*/ 6453757 w 6453757"/>
              <a:gd name="connsiteY16" fmla="*/ 2933945 h 2933945"/>
              <a:gd name="connsiteX17" fmla="*/ 6060665 w 6453757"/>
              <a:gd name="connsiteY17" fmla="*/ 2933945 h 2933945"/>
              <a:gd name="connsiteX18" fmla="*/ 5344884 w 6453757"/>
              <a:gd name="connsiteY18" fmla="*/ 2933945 h 2933945"/>
              <a:gd name="connsiteX19" fmla="*/ 4693641 w 6453757"/>
              <a:gd name="connsiteY19" fmla="*/ 2933945 h 2933945"/>
              <a:gd name="connsiteX20" fmla="*/ 4042399 w 6453757"/>
              <a:gd name="connsiteY20" fmla="*/ 2933945 h 2933945"/>
              <a:gd name="connsiteX21" fmla="*/ 3391156 w 6453757"/>
              <a:gd name="connsiteY21" fmla="*/ 2933945 h 2933945"/>
              <a:gd name="connsiteX22" fmla="*/ 2933526 w 6453757"/>
              <a:gd name="connsiteY22" fmla="*/ 2933945 h 2933945"/>
              <a:gd name="connsiteX23" fmla="*/ 2217746 w 6453757"/>
              <a:gd name="connsiteY23" fmla="*/ 2933945 h 2933945"/>
              <a:gd name="connsiteX24" fmla="*/ 1631040 w 6453757"/>
              <a:gd name="connsiteY24" fmla="*/ 2933945 h 2933945"/>
              <a:gd name="connsiteX25" fmla="*/ 1237948 w 6453757"/>
              <a:gd name="connsiteY25" fmla="*/ 2933945 h 2933945"/>
              <a:gd name="connsiteX26" fmla="*/ 651243 w 6453757"/>
              <a:gd name="connsiteY26" fmla="*/ 2933945 h 2933945"/>
              <a:gd name="connsiteX27" fmla="*/ 0 w 6453757"/>
              <a:gd name="connsiteY27" fmla="*/ 2933945 h 2933945"/>
              <a:gd name="connsiteX28" fmla="*/ 0 w 6453757"/>
              <a:gd name="connsiteY28" fmla="*/ 2376495 h 2933945"/>
              <a:gd name="connsiteX29" fmla="*/ 0 w 6453757"/>
              <a:gd name="connsiteY29" fmla="*/ 1731028 h 2933945"/>
              <a:gd name="connsiteX30" fmla="*/ 0 w 6453757"/>
              <a:gd name="connsiteY30" fmla="*/ 1085560 h 2933945"/>
              <a:gd name="connsiteX31" fmla="*/ 0 w 6453757"/>
              <a:gd name="connsiteY31" fmla="*/ 0 h 293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453757" h="2933945" fill="none" extrusionOk="0">
                <a:moveTo>
                  <a:pt x="0" y="0"/>
                </a:moveTo>
                <a:cubicBezTo>
                  <a:pt x="178569" y="-60760"/>
                  <a:pt x="470230" y="64949"/>
                  <a:pt x="651243" y="0"/>
                </a:cubicBezTo>
                <a:cubicBezTo>
                  <a:pt x="832256" y="-64949"/>
                  <a:pt x="1152414" y="27699"/>
                  <a:pt x="1367023" y="0"/>
                </a:cubicBezTo>
                <a:cubicBezTo>
                  <a:pt x="1581632" y="-27699"/>
                  <a:pt x="1634889" y="21763"/>
                  <a:pt x="1824653" y="0"/>
                </a:cubicBezTo>
                <a:cubicBezTo>
                  <a:pt x="2014417" y="-21763"/>
                  <a:pt x="2179279" y="55092"/>
                  <a:pt x="2475896" y="0"/>
                </a:cubicBezTo>
                <a:cubicBezTo>
                  <a:pt x="2772513" y="-55092"/>
                  <a:pt x="2767877" y="12069"/>
                  <a:pt x="2933526" y="0"/>
                </a:cubicBezTo>
                <a:cubicBezTo>
                  <a:pt x="3099175" y="-12069"/>
                  <a:pt x="3354314" y="15130"/>
                  <a:pt x="3520231" y="0"/>
                </a:cubicBezTo>
                <a:cubicBezTo>
                  <a:pt x="3686148" y="-15130"/>
                  <a:pt x="3879862" y="7270"/>
                  <a:pt x="4171474" y="0"/>
                </a:cubicBezTo>
                <a:cubicBezTo>
                  <a:pt x="4463086" y="-7270"/>
                  <a:pt x="4401592" y="41781"/>
                  <a:pt x="4564566" y="0"/>
                </a:cubicBezTo>
                <a:cubicBezTo>
                  <a:pt x="4727540" y="-41781"/>
                  <a:pt x="4827808" y="31997"/>
                  <a:pt x="4957659" y="0"/>
                </a:cubicBezTo>
                <a:cubicBezTo>
                  <a:pt x="5087510" y="-31997"/>
                  <a:pt x="5340790" y="84154"/>
                  <a:pt x="5673439" y="0"/>
                </a:cubicBezTo>
                <a:cubicBezTo>
                  <a:pt x="6006088" y="-84154"/>
                  <a:pt x="6251788" y="67193"/>
                  <a:pt x="6453757" y="0"/>
                </a:cubicBezTo>
                <a:cubicBezTo>
                  <a:pt x="6482881" y="124128"/>
                  <a:pt x="6438397" y="363773"/>
                  <a:pt x="6453757" y="498771"/>
                </a:cubicBezTo>
                <a:cubicBezTo>
                  <a:pt x="6469117" y="633769"/>
                  <a:pt x="6442154" y="914200"/>
                  <a:pt x="6453757" y="1056220"/>
                </a:cubicBezTo>
                <a:cubicBezTo>
                  <a:pt x="6465360" y="1198240"/>
                  <a:pt x="6407798" y="1532666"/>
                  <a:pt x="6453757" y="1672349"/>
                </a:cubicBezTo>
                <a:cubicBezTo>
                  <a:pt x="6499716" y="1812032"/>
                  <a:pt x="6448756" y="2050066"/>
                  <a:pt x="6453757" y="2200459"/>
                </a:cubicBezTo>
                <a:cubicBezTo>
                  <a:pt x="6458758" y="2350852"/>
                  <a:pt x="6368553" y="2763778"/>
                  <a:pt x="6453757" y="2933945"/>
                </a:cubicBezTo>
                <a:cubicBezTo>
                  <a:pt x="6286548" y="2949307"/>
                  <a:pt x="6182788" y="2930652"/>
                  <a:pt x="6060665" y="2933945"/>
                </a:cubicBezTo>
                <a:cubicBezTo>
                  <a:pt x="5938542" y="2937238"/>
                  <a:pt x="5490507" y="2867570"/>
                  <a:pt x="5344884" y="2933945"/>
                </a:cubicBezTo>
                <a:cubicBezTo>
                  <a:pt x="5199261" y="3000320"/>
                  <a:pt x="4997908" y="2886600"/>
                  <a:pt x="4693641" y="2933945"/>
                </a:cubicBezTo>
                <a:cubicBezTo>
                  <a:pt x="4389374" y="2981290"/>
                  <a:pt x="4349031" y="2877473"/>
                  <a:pt x="4042399" y="2933945"/>
                </a:cubicBezTo>
                <a:cubicBezTo>
                  <a:pt x="3735767" y="2990417"/>
                  <a:pt x="3675177" y="2924041"/>
                  <a:pt x="3391156" y="2933945"/>
                </a:cubicBezTo>
                <a:cubicBezTo>
                  <a:pt x="3107135" y="2943849"/>
                  <a:pt x="3069098" y="2894779"/>
                  <a:pt x="2933526" y="2933945"/>
                </a:cubicBezTo>
                <a:cubicBezTo>
                  <a:pt x="2797954" y="2973111"/>
                  <a:pt x="2491227" y="2902722"/>
                  <a:pt x="2217746" y="2933945"/>
                </a:cubicBezTo>
                <a:cubicBezTo>
                  <a:pt x="1944265" y="2965168"/>
                  <a:pt x="1840024" y="2887659"/>
                  <a:pt x="1631040" y="2933945"/>
                </a:cubicBezTo>
                <a:cubicBezTo>
                  <a:pt x="1422056" y="2980231"/>
                  <a:pt x="1342441" y="2901140"/>
                  <a:pt x="1237948" y="2933945"/>
                </a:cubicBezTo>
                <a:cubicBezTo>
                  <a:pt x="1133455" y="2966750"/>
                  <a:pt x="862038" y="2870196"/>
                  <a:pt x="651243" y="2933945"/>
                </a:cubicBezTo>
                <a:cubicBezTo>
                  <a:pt x="440449" y="2997694"/>
                  <a:pt x="181754" y="2870122"/>
                  <a:pt x="0" y="2933945"/>
                </a:cubicBezTo>
                <a:cubicBezTo>
                  <a:pt x="-12627" y="2774284"/>
                  <a:pt x="14152" y="2491744"/>
                  <a:pt x="0" y="2376495"/>
                </a:cubicBezTo>
                <a:cubicBezTo>
                  <a:pt x="-14152" y="2261246"/>
                  <a:pt x="15368" y="2019382"/>
                  <a:pt x="0" y="1731028"/>
                </a:cubicBezTo>
                <a:cubicBezTo>
                  <a:pt x="-15368" y="1442674"/>
                  <a:pt x="61030" y="1256344"/>
                  <a:pt x="0" y="1085560"/>
                </a:cubicBezTo>
                <a:cubicBezTo>
                  <a:pt x="-61030" y="914776"/>
                  <a:pt x="116728" y="426010"/>
                  <a:pt x="0" y="0"/>
                </a:cubicBezTo>
                <a:close/>
              </a:path>
              <a:path w="6453757" h="2933945" stroke="0" extrusionOk="0">
                <a:moveTo>
                  <a:pt x="0" y="0"/>
                </a:moveTo>
                <a:cubicBezTo>
                  <a:pt x="124678" y="-35909"/>
                  <a:pt x="398134" y="57097"/>
                  <a:pt x="522168" y="0"/>
                </a:cubicBezTo>
                <a:cubicBezTo>
                  <a:pt x="646202" y="-57097"/>
                  <a:pt x="764196" y="45959"/>
                  <a:pt x="915260" y="0"/>
                </a:cubicBezTo>
                <a:cubicBezTo>
                  <a:pt x="1066324" y="-45959"/>
                  <a:pt x="1357470" y="15881"/>
                  <a:pt x="1631040" y="0"/>
                </a:cubicBezTo>
                <a:cubicBezTo>
                  <a:pt x="1904610" y="-15881"/>
                  <a:pt x="2021695" y="37586"/>
                  <a:pt x="2153208" y="0"/>
                </a:cubicBezTo>
                <a:cubicBezTo>
                  <a:pt x="2284721" y="-37586"/>
                  <a:pt x="2424684" y="5526"/>
                  <a:pt x="2675376" y="0"/>
                </a:cubicBezTo>
                <a:cubicBezTo>
                  <a:pt x="2926068" y="-5526"/>
                  <a:pt x="3089124" y="43622"/>
                  <a:pt x="3391156" y="0"/>
                </a:cubicBezTo>
                <a:cubicBezTo>
                  <a:pt x="3693188" y="-43622"/>
                  <a:pt x="3730582" y="50931"/>
                  <a:pt x="3848786" y="0"/>
                </a:cubicBezTo>
                <a:cubicBezTo>
                  <a:pt x="3966990" y="-50931"/>
                  <a:pt x="4294980" y="409"/>
                  <a:pt x="4564566" y="0"/>
                </a:cubicBezTo>
                <a:cubicBezTo>
                  <a:pt x="4834152" y="-409"/>
                  <a:pt x="4999554" y="26907"/>
                  <a:pt x="5280347" y="0"/>
                </a:cubicBezTo>
                <a:cubicBezTo>
                  <a:pt x="5561140" y="-26907"/>
                  <a:pt x="5647987" y="58674"/>
                  <a:pt x="5867052" y="0"/>
                </a:cubicBezTo>
                <a:cubicBezTo>
                  <a:pt x="6086117" y="-58674"/>
                  <a:pt x="6329820" y="50856"/>
                  <a:pt x="6453757" y="0"/>
                </a:cubicBezTo>
                <a:cubicBezTo>
                  <a:pt x="6488541" y="264469"/>
                  <a:pt x="6404459" y="439003"/>
                  <a:pt x="6453757" y="557450"/>
                </a:cubicBezTo>
                <a:cubicBezTo>
                  <a:pt x="6503055" y="675897"/>
                  <a:pt x="6450201" y="843021"/>
                  <a:pt x="6453757" y="1056220"/>
                </a:cubicBezTo>
                <a:cubicBezTo>
                  <a:pt x="6457313" y="1269419"/>
                  <a:pt x="6403691" y="1440457"/>
                  <a:pt x="6453757" y="1643009"/>
                </a:cubicBezTo>
                <a:cubicBezTo>
                  <a:pt x="6503823" y="1845561"/>
                  <a:pt x="6384368" y="2028378"/>
                  <a:pt x="6453757" y="2229798"/>
                </a:cubicBezTo>
                <a:cubicBezTo>
                  <a:pt x="6523146" y="2431218"/>
                  <a:pt x="6442899" y="2729713"/>
                  <a:pt x="6453757" y="2933945"/>
                </a:cubicBezTo>
                <a:cubicBezTo>
                  <a:pt x="6242776" y="2956128"/>
                  <a:pt x="6075025" y="2905165"/>
                  <a:pt x="5802514" y="2933945"/>
                </a:cubicBezTo>
                <a:cubicBezTo>
                  <a:pt x="5530003" y="2962725"/>
                  <a:pt x="5373880" y="2912103"/>
                  <a:pt x="5215809" y="2933945"/>
                </a:cubicBezTo>
                <a:cubicBezTo>
                  <a:pt x="5057739" y="2955787"/>
                  <a:pt x="5008598" y="2913400"/>
                  <a:pt x="4822717" y="2933945"/>
                </a:cubicBezTo>
                <a:cubicBezTo>
                  <a:pt x="4636836" y="2954490"/>
                  <a:pt x="4584693" y="2879126"/>
                  <a:pt x="4365087" y="2933945"/>
                </a:cubicBezTo>
                <a:cubicBezTo>
                  <a:pt x="4145481" y="2988764"/>
                  <a:pt x="3868456" y="2925298"/>
                  <a:pt x="3649306" y="2933945"/>
                </a:cubicBezTo>
                <a:cubicBezTo>
                  <a:pt x="3430156" y="2942592"/>
                  <a:pt x="3281807" y="2897963"/>
                  <a:pt x="3062601" y="2933945"/>
                </a:cubicBezTo>
                <a:cubicBezTo>
                  <a:pt x="2843396" y="2969927"/>
                  <a:pt x="2815797" y="2916056"/>
                  <a:pt x="2604971" y="2933945"/>
                </a:cubicBezTo>
                <a:cubicBezTo>
                  <a:pt x="2394145" y="2951834"/>
                  <a:pt x="2216285" y="2911289"/>
                  <a:pt x="2018266" y="2933945"/>
                </a:cubicBezTo>
                <a:cubicBezTo>
                  <a:pt x="1820248" y="2956601"/>
                  <a:pt x="1738015" y="2918736"/>
                  <a:pt x="1625173" y="2933945"/>
                </a:cubicBezTo>
                <a:cubicBezTo>
                  <a:pt x="1512331" y="2949154"/>
                  <a:pt x="1370624" y="2900375"/>
                  <a:pt x="1232081" y="2933945"/>
                </a:cubicBezTo>
                <a:cubicBezTo>
                  <a:pt x="1093538" y="2967515"/>
                  <a:pt x="790279" y="2921160"/>
                  <a:pt x="645376" y="2933945"/>
                </a:cubicBezTo>
                <a:cubicBezTo>
                  <a:pt x="500473" y="2946730"/>
                  <a:pt x="238236" y="2865482"/>
                  <a:pt x="0" y="2933945"/>
                </a:cubicBezTo>
                <a:cubicBezTo>
                  <a:pt x="-62523" y="2785397"/>
                  <a:pt x="36517" y="2542590"/>
                  <a:pt x="0" y="2317817"/>
                </a:cubicBezTo>
                <a:cubicBezTo>
                  <a:pt x="-36517" y="2093044"/>
                  <a:pt x="3029" y="2028578"/>
                  <a:pt x="0" y="1760367"/>
                </a:cubicBezTo>
                <a:cubicBezTo>
                  <a:pt x="-3029" y="1492156"/>
                  <a:pt x="11562" y="1453308"/>
                  <a:pt x="0" y="1261596"/>
                </a:cubicBezTo>
                <a:cubicBezTo>
                  <a:pt x="-11562" y="1069884"/>
                  <a:pt x="8102" y="783708"/>
                  <a:pt x="0" y="645468"/>
                </a:cubicBezTo>
                <a:cubicBezTo>
                  <a:pt x="-8102" y="507228"/>
                  <a:pt x="14395" y="150756"/>
                  <a:pt x="0" y="0"/>
                </a:cubicBezTo>
                <a:close/>
              </a:path>
            </a:pathLst>
          </a:custGeom>
          <a:ln w="19050"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Scribble/>
                  </ask:type>
                </ask:lineSketchStyleProps>
              </a:ext>
            </a:extLst>
          </a:ln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ru-RU" dirty="0"/>
              <a:t>Многому научиться предстоит еще тебе, падаван. Но в руках меч уже держать </a:t>
            </a:r>
            <a:r>
              <a:rPr lang="ru-RU" dirty="0" err="1"/>
              <a:t>спринговый</a:t>
            </a:r>
            <a:r>
              <a:rPr lang="ru-RU" dirty="0"/>
              <a:t> можешь ты.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243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C8C49-146E-0668-2F13-06DFF1F70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Графика, графический дизайн, Шрифт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0D8B282-D7DF-4FEA-503B-5B2D5AABE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936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E1664-28A7-8C1C-168B-D15025A34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C07869E-7892-B190-CA8F-86A739A210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9999" y="1980000"/>
            <a:ext cx="11473200" cy="4512250"/>
          </a:xfrm>
        </p:spPr>
        <p:txBody>
          <a:bodyPr>
            <a:noAutofit/>
          </a:bodyPr>
          <a:lstStyle/>
          <a:p>
            <a:r>
              <a:rPr lang="en-US" sz="2000" dirty="0"/>
              <a:t>Spring – </a:t>
            </a:r>
            <a:r>
              <a:rPr lang="ru-RU" sz="2000" dirty="0"/>
              <a:t>фреймворк для </a:t>
            </a:r>
            <a:r>
              <a:rPr lang="en-US" sz="2000" dirty="0"/>
              <a:t>JVM</a:t>
            </a:r>
            <a:r>
              <a:rPr lang="ru-RU" sz="2000" dirty="0"/>
              <a:t> языков. Задумывался и был реализован, как более удобная Java Enterprise Edition.</a:t>
            </a:r>
          </a:p>
          <a:p>
            <a:br>
              <a:rPr lang="en-US" sz="2000" dirty="0"/>
            </a:br>
            <a:r>
              <a:rPr lang="ru-RU" sz="2000" dirty="0"/>
              <a:t>Преимущества </a:t>
            </a:r>
            <a:r>
              <a:rPr lang="en-US" sz="2000" dirty="0"/>
              <a:t>Spring </a:t>
            </a:r>
            <a:r>
              <a:rPr lang="ru-RU" sz="2000" dirty="0"/>
              <a:t>перед </a:t>
            </a:r>
            <a:r>
              <a:rPr lang="en-US" sz="2000" dirty="0"/>
              <a:t>Java EE</a:t>
            </a:r>
            <a:r>
              <a:rPr lang="ru-RU" sz="20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‒"/>
            </a:pPr>
            <a:r>
              <a:rPr lang="ru-RU" sz="2000" dirty="0"/>
              <a:t>spring совместим с Java EE (но не наоборот);</a:t>
            </a:r>
          </a:p>
          <a:p>
            <a:pPr marL="342900" indent="-342900">
              <a:buFont typeface="Arial" panose="020B0604020202020204" pitchFamily="34" charset="0"/>
              <a:buChar char="‒"/>
            </a:pPr>
            <a:r>
              <a:rPr lang="ru-RU" sz="2000" dirty="0"/>
              <a:t>разделен на проекты, (MVC, Data и пр.). Можно подключить только нужное;</a:t>
            </a:r>
          </a:p>
          <a:p>
            <a:pPr marL="342900" indent="-342900">
              <a:buFont typeface="Arial" panose="020B0604020202020204" pitchFamily="34" charset="0"/>
              <a:buChar char="‒"/>
            </a:pPr>
            <a:r>
              <a:rPr lang="ru-RU" sz="2000" dirty="0"/>
              <a:t>активно поддерживается сообществом.</a:t>
            </a:r>
          </a:p>
          <a:p>
            <a:endParaRPr lang="ru-RU" sz="2000" dirty="0"/>
          </a:p>
          <a:p>
            <a:endParaRPr lang="ru-RU" sz="2000" dirty="0"/>
          </a:p>
          <a:p>
            <a:r>
              <a:rPr lang="ru-RU" sz="2000" i="1" dirty="0"/>
              <a:t>Такое название имеет, потому что является олицетворением весны, новой жизни, пришедшей на смену зиме, (Java EE).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078349F-6432-57C3-481D-1E0278823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это такое?</a:t>
            </a:r>
          </a:p>
        </p:txBody>
      </p:sp>
      <p:pic>
        <p:nvPicPr>
          <p:cNvPr id="5" name="Рисунок 4" descr="Изображение выглядит как Графика, графический дизайн, Шрифт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2E1454F-17E9-FA3D-A3FD-B473C9B4A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374" y="5764253"/>
            <a:ext cx="2183992" cy="145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767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92883-4AED-DD5C-BFD4-A25BF5421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6DA992ED-4100-29A3-B237-36067C57B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9999" y="4673942"/>
            <a:ext cx="11473200" cy="1818308"/>
          </a:xfrm>
        </p:spPr>
        <p:txBody>
          <a:bodyPr>
            <a:noAutofit/>
          </a:bodyPr>
          <a:lstStyle/>
          <a:p>
            <a:endParaRPr lang="ru-RU" sz="2000" dirty="0"/>
          </a:p>
          <a:p>
            <a:r>
              <a:rPr lang="ru-RU" sz="2000" dirty="0"/>
              <a:t>Исключая возможности, которые предоставляют «узкоспециализированные» проекты Spring, (взаимодействие с БД, WEB, </a:t>
            </a:r>
            <a:r>
              <a:rPr lang="ru-RU" sz="2000" dirty="0" err="1"/>
              <a:t>security</a:t>
            </a:r>
            <a:r>
              <a:rPr lang="ru-RU" sz="2000" dirty="0"/>
              <a:t> и т.д.), ядро фреймворка предоставляет нам: конфигурацию приложения, инверсию управления и внедрение зависимостей.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D5F7BF3-4FF2-F315-37AE-FB195E8E7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зачем это нам нужно?</a:t>
            </a:r>
          </a:p>
        </p:txBody>
      </p:sp>
      <p:pic>
        <p:nvPicPr>
          <p:cNvPr id="5" name="Рисунок 4" descr="Изображение выглядит как Графика, графический дизайн, Шрифт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CF6439B-B7D1-D91C-698A-BAD2A390A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374" y="5764253"/>
            <a:ext cx="2183992" cy="1455994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9737633F-3174-BDF4-6FC3-08796786267D}"/>
              </a:ext>
            </a:extLst>
          </p:cNvPr>
          <p:cNvGrpSpPr/>
          <p:nvPr/>
        </p:nvGrpSpPr>
        <p:grpSpPr>
          <a:xfrm>
            <a:off x="1233597" y="1820893"/>
            <a:ext cx="9715230" cy="2720520"/>
            <a:chOff x="1247096" y="3016252"/>
            <a:chExt cx="9715230" cy="2720520"/>
          </a:xfrm>
        </p:grpSpPr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id="{E027E64C-082B-28E1-04F1-6F8666392FD8}"/>
                </a:ext>
              </a:extLst>
            </p:cNvPr>
            <p:cNvGrpSpPr/>
            <p:nvPr/>
          </p:nvGrpSpPr>
          <p:grpSpPr>
            <a:xfrm>
              <a:off x="4016828" y="3016252"/>
              <a:ext cx="4158342" cy="2720520"/>
              <a:chOff x="4016829" y="3016251"/>
              <a:chExt cx="4158342" cy="2720520"/>
            </a:xfrm>
          </p:grpSpPr>
          <p:sp>
            <p:nvSpPr>
              <p:cNvPr id="18" name="Скругленный прямоугольник 7">
                <a:extLst>
                  <a:ext uri="{FF2B5EF4-FFF2-40B4-BE49-F238E27FC236}">
                    <a16:creationId xmlns:a16="http://schemas.microsoft.com/office/drawing/2014/main" id="{88CB0A94-6A3D-71DD-4258-A7E02D6D0B42}"/>
                  </a:ext>
                </a:extLst>
              </p:cNvPr>
              <p:cNvSpPr/>
              <p:nvPr/>
            </p:nvSpPr>
            <p:spPr>
              <a:xfrm>
                <a:off x="4016829" y="3016252"/>
                <a:ext cx="4158342" cy="2720519"/>
              </a:xfrm>
              <a:prstGeom prst="roundRect">
                <a:avLst/>
              </a:prstGeom>
              <a:noFill/>
              <a:ln w="12700">
                <a:solidFill>
                  <a:srgbClr val="002C5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6267067-F4EA-DE09-14AF-7D79C5A8EB14}"/>
                  </a:ext>
                </a:extLst>
              </p:cNvPr>
              <p:cNvSpPr txBox="1"/>
              <p:nvPr/>
            </p:nvSpPr>
            <p:spPr>
              <a:xfrm>
                <a:off x="4701116" y="3016251"/>
                <a:ext cx="2789765" cy="52322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002C5C"/>
                    </a:solidFill>
                    <a:latin typeface="+mj-lt"/>
                  </a:rPr>
                  <a:t>Spring Core</a:t>
                </a:r>
                <a:endParaRPr lang="ru-RU" sz="2800" dirty="0">
                  <a:solidFill>
                    <a:srgbClr val="002C5C"/>
                  </a:solidFill>
                  <a:latin typeface="+mj-lt"/>
                </a:endParaRPr>
              </a:p>
            </p:txBody>
          </p:sp>
          <p:sp>
            <p:nvSpPr>
              <p:cNvPr id="20" name="Скругленный прямоугольник 9">
                <a:extLst>
                  <a:ext uri="{FF2B5EF4-FFF2-40B4-BE49-F238E27FC236}">
                    <a16:creationId xmlns:a16="http://schemas.microsoft.com/office/drawing/2014/main" id="{F960839D-B2D2-D366-1A80-E2E86FFB2506}"/>
                  </a:ext>
                </a:extLst>
              </p:cNvPr>
              <p:cNvSpPr/>
              <p:nvPr/>
            </p:nvSpPr>
            <p:spPr>
              <a:xfrm>
                <a:off x="5219698" y="3672000"/>
                <a:ext cx="1752600" cy="795866"/>
              </a:xfrm>
              <a:prstGeom prst="roundRect">
                <a:avLst/>
              </a:prstGeom>
              <a:solidFill>
                <a:srgbClr val="002C5C"/>
              </a:solidFill>
              <a:ln w="127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dirty="0"/>
                  <a:t>Инверсия управления</a:t>
                </a:r>
              </a:p>
            </p:txBody>
          </p:sp>
          <p:sp>
            <p:nvSpPr>
              <p:cNvPr id="21" name="Скругленный прямоугольник 10">
                <a:extLst>
                  <a:ext uri="{FF2B5EF4-FFF2-40B4-BE49-F238E27FC236}">
                    <a16:creationId xmlns:a16="http://schemas.microsoft.com/office/drawing/2014/main" id="{C8759757-7133-25BF-B446-0A979BC68DA8}"/>
                  </a:ext>
                </a:extLst>
              </p:cNvPr>
              <p:cNvSpPr/>
              <p:nvPr/>
            </p:nvSpPr>
            <p:spPr>
              <a:xfrm>
                <a:off x="6258703" y="4746678"/>
                <a:ext cx="1752600" cy="795866"/>
              </a:xfrm>
              <a:prstGeom prst="roundRect">
                <a:avLst/>
              </a:prstGeom>
              <a:solidFill>
                <a:srgbClr val="002C5C"/>
              </a:solidFill>
              <a:ln w="127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dirty="0"/>
                  <a:t>Конфигурация приложения</a:t>
                </a:r>
              </a:p>
            </p:txBody>
          </p:sp>
          <p:sp>
            <p:nvSpPr>
              <p:cNvPr id="22" name="Скругленный прямоугольник 11">
                <a:extLst>
                  <a:ext uri="{FF2B5EF4-FFF2-40B4-BE49-F238E27FC236}">
                    <a16:creationId xmlns:a16="http://schemas.microsoft.com/office/drawing/2014/main" id="{C675E536-02DF-1041-C9F4-439DC01FE48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180700" y="4747452"/>
                <a:ext cx="1752600" cy="795600"/>
              </a:xfrm>
              <a:prstGeom prst="roundRect">
                <a:avLst/>
              </a:prstGeom>
              <a:solidFill>
                <a:srgbClr val="002C5C"/>
              </a:solidFill>
              <a:ln w="127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dirty="0"/>
                  <a:t>Внедрение зависимостей</a:t>
                </a:r>
              </a:p>
            </p:txBody>
          </p:sp>
        </p:grpSp>
        <p:sp>
          <p:nvSpPr>
            <p:cNvPr id="7" name="Скругленный прямоугольник 14">
              <a:extLst>
                <a:ext uri="{FF2B5EF4-FFF2-40B4-BE49-F238E27FC236}">
                  <a16:creationId xmlns:a16="http://schemas.microsoft.com/office/drawing/2014/main" id="{5B0A8483-1E73-3694-02EF-9CC4E73D9DBB}"/>
                </a:ext>
              </a:extLst>
            </p:cNvPr>
            <p:cNvSpPr/>
            <p:nvPr/>
          </p:nvSpPr>
          <p:spPr>
            <a:xfrm>
              <a:off x="1247672" y="3569948"/>
              <a:ext cx="1753200" cy="795600"/>
            </a:xfrm>
            <a:prstGeom prst="roundRect">
              <a:avLst/>
            </a:prstGeom>
            <a:noFill/>
            <a:ln w="12700">
              <a:solidFill>
                <a:srgbClr val="002C5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n>
                    <a:solidFill>
                      <a:srgbClr val="002060"/>
                    </a:solidFill>
                  </a:ln>
                  <a:solidFill>
                    <a:srgbClr val="002C5C"/>
                  </a:solidFill>
                  <a:latin typeface="+mj-lt"/>
                </a:rPr>
                <a:t>AOP</a:t>
              </a:r>
              <a:endParaRPr lang="ru-RU" sz="1600" dirty="0">
                <a:ln>
                  <a:solidFill>
                    <a:srgbClr val="002060"/>
                  </a:solidFill>
                </a:ln>
                <a:solidFill>
                  <a:srgbClr val="002C5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endParaRPr>
            </a:p>
          </p:txBody>
        </p:sp>
        <p:sp>
          <p:nvSpPr>
            <p:cNvPr id="8" name="Скругленный прямоугольник 16">
              <a:extLst>
                <a:ext uri="{FF2B5EF4-FFF2-40B4-BE49-F238E27FC236}">
                  <a16:creationId xmlns:a16="http://schemas.microsoft.com/office/drawing/2014/main" id="{062B47F9-F5E8-42E0-794B-D4176F9C9EEC}"/>
                </a:ext>
              </a:extLst>
            </p:cNvPr>
            <p:cNvSpPr/>
            <p:nvPr/>
          </p:nvSpPr>
          <p:spPr>
            <a:xfrm>
              <a:off x="1247096" y="4783815"/>
              <a:ext cx="1753200" cy="795600"/>
            </a:xfrm>
            <a:prstGeom prst="roundRect">
              <a:avLst/>
            </a:prstGeom>
            <a:noFill/>
            <a:ln w="12700">
              <a:solidFill>
                <a:srgbClr val="002C5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n>
                    <a:solidFill>
                      <a:srgbClr val="002060"/>
                    </a:solidFill>
                  </a:ln>
                  <a:solidFill>
                    <a:srgbClr val="002C5C"/>
                  </a:solidFill>
                  <a:latin typeface="+mj-lt"/>
                </a:rPr>
                <a:t>Security</a:t>
              </a:r>
              <a:endParaRPr lang="ru-RU" sz="1600" dirty="0">
                <a:ln>
                  <a:solidFill>
                    <a:srgbClr val="002060"/>
                  </a:solidFill>
                </a:ln>
                <a:solidFill>
                  <a:srgbClr val="002C5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endParaRPr>
            </a:p>
          </p:txBody>
        </p:sp>
        <p:sp>
          <p:nvSpPr>
            <p:cNvPr id="9" name="Скругленный прямоугольник 17">
              <a:extLst>
                <a:ext uri="{FF2B5EF4-FFF2-40B4-BE49-F238E27FC236}">
                  <a16:creationId xmlns:a16="http://schemas.microsoft.com/office/drawing/2014/main" id="{B7DBE9AC-264E-B3AF-3DBE-D9325B740832}"/>
                </a:ext>
              </a:extLst>
            </p:cNvPr>
            <p:cNvSpPr/>
            <p:nvPr/>
          </p:nvSpPr>
          <p:spPr>
            <a:xfrm>
              <a:off x="9182126" y="3344259"/>
              <a:ext cx="1753200" cy="795600"/>
            </a:xfrm>
            <a:prstGeom prst="roundRect">
              <a:avLst/>
            </a:prstGeom>
            <a:noFill/>
            <a:ln w="12700">
              <a:solidFill>
                <a:srgbClr val="002C5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dirty="0">
                  <a:ln>
                    <a:solidFill>
                      <a:srgbClr val="002060"/>
                    </a:solidFill>
                  </a:ln>
                  <a:solidFill>
                    <a:srgbClr val="002C5C"/>
                  </a:solidFill>
                  <a:latin typeface="+mj-lt"/>
                </a:rPr>
                <a:t>Еще какой-то проект </a:t>
              </a:r>
              <a:r>
                <a:rPr lang="en-US" sz="1600" dirty="0">
                  <a:ln>
                    <a:solidFill>
                      <a:srgbClr val="002060"/>
                    </a:solidFill>
                  </a:ln>
                  <a:solidFill>
                    <a:srgbClr val="002C5C"/>
                  </a:solidFill>
                  <a:latin typeface="+mj-lt"/>
                </a:rPr>
                <a:t>Spring</a:t>
              </a:r>
              <a:r>
                <a:rPr lang="ru-RU" sz="1600" dirty="0">
                  <a:ln>
                    <a:solidFill>
                      <a:srgbClr val="002060"/>
                    </a:solidFill>
                  </a:ln>
                  <a:solidFill>
                    <a:srgbClr val="002C5C"/>
                  </a:solidFill>
                  <a:latin typeface="+mj-lt"/>
                </a:rPr>
                <a:t> </a:t>
              </a:r>
              <a:endParaRPr lang="ru-RU" sz="1600" dirty="0">
                <a:ln>
                  <a:solidFill>
                    <a:srgbClr val="002060"/>
                  </a:solidFill>
                </a:ln>
                <a:solidFill>
                  <a:srgbClr val="002C5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endParaRPr>
            </a:p>
          </p:txBody>
        </p:sp>
        <p:sp>
          <p:nvSpPr>
            <p:cNvPr id="10" name="Скругленный прямоугольник 18">
              <a:extLst>
                <a:ext uri="{FF2B5EF4-FFF2-40B4-BE49-F238E27FC236}">
                  <a16:creationId xmlns:a16="http://schemas.microsoft.com/office/drawing/2014/main" id="{31B670EA-50CE-B231-CD13-10241C912330}"/>
                </a:ext>
              </a:extLst>
            </p:cNvPr>
            <p:cNvSpPr/>
            <p:nvPr/>
          </p:nvSpPr>
          <p:spPr>
            <a:xfrm>
              <a:off x="9155126" y="4540867"/>
              <a:ext cx="1753200" cy="795600"/>
            </a:xfrm>
            <a:prstGeom prst="roundRect">
              <a:avLst/>
            </a:prstGeom>
            <a:noFill/>
            <a:ln w="12700">
              <a:solidFill>
                <a:srgbClr val="002C5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n>
                  <a:solidFill>
                    <a:srgbClr val="002060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endParaRPr>
            </a:p>
          </p:txBody>
        </p:sp>
        <p:sp>
          <p:nvSpPr>
            <p:cNvPr id="11" name="Скругленный прямоугольник 19">
              <a:extLst>
                <a:ext uri="{FF2B5EF4-FFF2-40B4-BE49-F238E27FC236}">
                  <a16:creationId xmlns:a16="http://schemas.microsoft.com/office/drawing/2014/main" id="{ED2686CF-0E57-6F50-02B3-D3891594E68B}"/>
                </a:ext>
              </a:extLst>
            </p:cNvPr>
            <p:cNvSpPr/>
            <p:nvPr/>
          </p:nvSpPr>
          <p:spPr>
            <a:xfrm>
              <a:off x="9172800" y="4558867"/>
              <a:ext cx="1753200" cy="795600"/>
            </a:xfrm>
            <a:prstGeom prst="roundRect">
              <a:avLst/>
            </a:prstGeom>
            <a:noFill/>
            <a:ln w="12700">
              <a:solidFill>
                <a:srgbClr val="002C5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n>
                  <a:solidFill>
                    <a:srgbClr val="002060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endParaRPr>
            </a:p>
          </p:txBody>
        </p:sp>
        <p:sp>
          <p:nvSpPr>
            <p:cNvPr id="12" name="Скругленный прямоугольник 20">
              <a:extLst>
                <a:ext uri="{FF2B5EF4-FFF2-40B4-BE49-F238E27FC236}">
                  <a16:creationId xmlns:a16="http://schemas.microsoft.com/office/drawing/2014/main" id="{F9C6E0F2-3AA2-4BCD-B56D-EAACB7DBC9FB}"/>
                </a:ext>
              </a:extLst>
            </p:cNvPr>
            <p:cNvSpPr/>
            <p:nvPr/>
          </p:nvSpPr>
          <p:spPr>
            <a:xfrm>
              <a:off x="9191126" y="4576867"/>
              <a:ext cx="1753200" cy="795600"/>
            </a:xfrm>
            <a:prstGeom prst="roundRect">
              <a:avLst/>
            </a:prstGeom>
            <a:noFill/>
            <a:ln w="12700">
              <a:solidFill>
                <a:srgbClr val="002C5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n>
                  <a:solidFill>
                    <a:srgbClr val="002060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endParaRPr>
            </a:p>
          </p:txBody>
        </p:sp>
        <p:sp>
          <p:nvSpPr>
            <p:cNvPr id="13" name="Скругленный прямоугольник 21">
              <a:extLst>
                <a:ext uri="{FF2B5EF4-FFF2-40B4-BE49-F238E27FC236}">
                  <a16:creationId xmlns:a16="http://schemas.microsoft.com/office/drawing/2014/main" id="{5605CB59-798B-51D8-6817-05BB4563A64E}"/>
                </a:ext>
              </a:extLst>
            </p:cNvPr>
            <p:cNvSpPr/>
            <p:nvPr/>
          </p:nvSpPr>
          <p:spPr>
            <a:xfrm>
              <a:off x="9209126" y="4594867"/>
              <a:ext cx="1753200" cy="795600"/>
            </a:xfrm>
            <a:prstGeom prst="roundRect">
              <a:avLst/>
            </a:prstGeom>
            <a:noFill/>
            <a:ln w="12700">
              <a:solidFill>
                <a:srgbClr val="002C5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dirty="0">
                  <a:ln>
                    <a:solidFill>
                      <a:srgbClr val="002060"/>
                    </a:solidFill>
                  </a:ln>
                  <a:solidFill>
                    <a:srgbClr val="002C5C"/>
                  </a:solidFill>
                  <a:latin typeface="+mj-lt"/>
                </a:rPr>
                <a:t>Еще десяток проектов</a:t>
              </a:r>
              <a:r>
                <a:rPr lang="en-US" sz="1600" dirty="0">
                  <a:ln>
                    <a:solidFill>
                      <a:srgbClr val="002060"/>
                    </a:solidFill>
                  </a:ln>
                  <a:solidFill>
                    <a:srgbClr val="002C5C"/>
                  </a:solidFill>
                  <a:latin typeface="+mj-lt"/>
                </a:rPr>
                <a:t> Spring</a:t>
              </a:r>
              <a:endParaRPr lang="ru-RU" sz="1600" dirty="0">
                <a:ln>
                  <a:solidFill>
                    <a:srgbClr val="002060"/>
                  </a:solidFill>
                </a:ln>
                <a:solidFill>
                  <a:srgbClr val="002C5C"/>
                </a:solidFill>
                <a:latin typeface="+mj-lt"/>
              </a:endParaRPr>
            </a:p>
          </p:txBody>
        </p:sp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537F1AC4-3228-5619-DF73-C6519048AD2C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 flipH="1">
              <a:off x="3000872" y="3967748"/>
              <a:ext cx="1006952" cy="0"/>
            </a:xfrm>
            <a:prstGeom prst="straightConnector1">
              <a:avLst/>
            </a:prstGeom>
            <a:ln w="12700">
              <a:solidFill>
                <a:srgbClr val="002C5C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6DE2E0EA-FB93-EF02-CBB2-C7FB5D569863}"/>
                </a:ext>
              </a:extLst>
            </p:cNvPr>
            <p:cNvCxnSpPr>
              <a:cxnSpLocks/>
              <a:endCxn id="8" idx="3"/>
            </p:cNvCxnSpPr>
            <p:nvPr/>
          </p:nvCxnSpPr>
          <p:spPr>
            <a:xfrm flipH="1">
              <a:off x="3000296" y="5181615"/>
              <a:ext cx="1006952" cy="0"/>
            </a:xfrm>
            <a:prstGeom prst="straightConnector1">
              <a:avLst/>
            </a:prstGeom>
            <a:ln w="12700">
              <a:solidFill>
                <a:srgbClr val="002C5C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00E9499B-65F0-6FA2-C8A3-6580D0F8FCC3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8165844" y="4938667"/>
              <a:ext cx="989282" cy="0"/>
            </a:xfrm>
            <a:prstGeom prst="straightConnector1">
              <a:avLst/>
            </a:prstGeom>
            <a:ln w="12700">
              <a:solidFill>
                <a:srgbClr val="002C5C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128BD171-6227-92B8-A5BC-CF1808C15327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8188670" y="3742059"/>
              <a:ext cx="993456" cy="0"/>
            </a:xfrm>
            <a:prstGeom prst="straightConnector1">
              <a:avLst/>
            </a:prstGeom>
            <a:ln w="12700">
              <a:solidFill>
                <a:srgbClr val="002C5C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6223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8A8241-2C64-A739-BDE1-4E0D2AC8F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Инверсия управления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F81968-81C7-378A-BE60-A140DD984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Инверсия управления (</a:t>
            </a:r>
            <a:r>
              <a:rPr lang="ru-RU" sz="2000" dirty="0" err="1"/>
              <a:t>Inversion</a:t>
            </a:r>
            <a:r>
              <a:rPr lang="ru-RU" sz="2000" dirty="0"/>
              <a:t> </a:t>
            </a:r>
            <a:r>
              <a:rPr lang="ru-RU" sz="2000" dirty="0" err="1"/>
              <a:t>of</a:t>
            </a:r>
            <a:r>
              <a:rPr lang="ru-RU" sz="2000" dirty="0"/>
              <a:t> </a:t>
            </a:r>
            <a:r>
              <a:rPr lang="ru-RU" sz="2000" dirty="0" err="1"/>
              <a:t>control</a:t>
            </a:r>
            <a:r>
              <a:rPr lang="ru-RU" sz="2000" dirty="0"/>
              <a:t>) — это идея разработки ПО, при которой управление объектами или частями программы передается в контейнер или платформу. 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 err="1"/>
              <a:t>IoC</a:t>
            </a:r>
            <a:r>
              <a:rPr lang="ru-RU" sz="2000" dirty="0"/>
              <a:t> дает несколько преимуществ:</a:t>
            </a:r>
          </a:p>
          <a:p>
            <a:pPr marL="342900" indent="-342900">
              <a:buFont typeface="Arial" panose="020B0604020202020204" pitchFamily="34" charset="0"/>
              <a:buChar char="‒"/>
            </a:pPr>
            <a:r>
              <a:rPr lang="ru-RU" sz="2000" dirty="0"/>
              <a:t>разделение выполнения задачи и ее реализации;</a:t>
            </a:r>
          </a:p>
          <a:p>
            <a:pPr marL="342900" indent="-342900">
              <a:buFont typeface="Arial" panose="020B0604020202020204" pitchFamily="34" charset="0"/>
              <a:buChar char="‒"/>
            </a:pPr>
            <a:r>
              <a:rPr lang="ru-RU" sz="2000" dirty="0"/>
              <a:t>упрощение переключения между различными реализациями;</a:t>
            </a:r>
          </a:p>
          <a:p>
            <a:pPr marL="342900" indent="-342900">
              <a:buFont typeface="Arial" panose="020B0604020202020204" pitchFamily="34" charset="0"/>
              <a:buChar char="‒"/>
            </a:pPr>
            <a:r>
              <a:rPr lang="ru-RU" sz="2000" dirty="0"/>
              <a:t>большая модульность программы;</a:t>
            </a:r>
          </a:p>
          <a:p>
            <a:pPr marL="342900" indent="-342900">
              <a:buFont typeface="Arial" panose="020B0604020202020204" pitchFamily="34" charset="0"/>
              <a:buChar char="‒"/>
            </a:pPr>
            <a:r>
              <a:rPr lang="ru-RU" sz="2000" dirty="0"/>
              <a:t>большее упрощение тестирования программы за счет изоляции компонента или имитации его зависимостей, а также разрешения компонентам взаимодействовать через контракты.</a:t>
            </a:r>
          </a:p>
        </p:txBody>
      </p:sp>
      <p:pic>
        <p:nvPicPr>
          <p:cNvPr id="4" name="Рисунок 3" descr="Изображение выглядит как Графика, графический дизайн, Шрифт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9FC9A0C-25B4-CF91-0A7E-19FF25F52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374" y="5764253"/>
            <a:ext cx="2183992" cy="145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03408"/>
      </p:ext>
    </p:extLst>
  </p:cSld>
  <p:clrMapOvr>
    <a:masterClrMapping/>
  </p:clrMapOvr>
</p:sld>
</file>

<file path=ppt/theme/theme1.xml><?xml version="1.0" encoding="utf-8"?>
<a:theme xmlns:a="http://schemas.openxmlformats.org/drawingml/2006/main" name="Programming Technologies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Презентация Microsoft PowerPoint.potx" id="{609A9B28-C3C5-4A63-81E1-5E429990C5D2}" vid="{9B435F38-1243-4EE4-A8B2-B8C0C019747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Programming_Technologies</Template>
  <TotalTime>6899</TotalTime>
  <Words>2754</Words>
  <Application>Microsoft Office PowerPoint</Application>
  <PresentationFormat>Широкоэкранный</PresentationFormat>
  <Paragraphs>397</Paragraphs>
  <Slides>56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56</vt:i4>
      </vt:variant>
    </vt:vector>
  </HeadingPairs>
  <TitlesOfParts>
    <vt:vector size="61" baseType="lpstr">
      <vt:lpstr>Arial</vt:lpstr>
      <vt:lpstr>Arial Nova</vt:lpstr>
      <vt:lpstr>Arial Nova Light</vt:lpstr>
      <vt:lpstr>Consolas</vt:lpstr>
      <vt:lpstr>Programming Technologies</vt:lpstr>
      <vt:lpstr>Технологии программирования</vt:lpstr>
      <vt:lpstr>Презентация PowerPoint</vt:lpstr>
      <vt:lpstr>Что это такое?</vt:lpstr>
      <vt:lpstr>Плюсы использования фреймворков</vt:lpstr>
      <vt:lpstr>Минусы использования фреймворков</vt:lpstr>
      <vt:lpstr>Презентация PowerPoint</vt:lpstr>
      <vt:lpstr>Что это такое?</vt:lpstr>
      <vt:lpstr>А зачем это нам нужно?</vt:lpstr>
      <vt:lpstr>Инверсия управления</vt:lpstr>
      <vt:lpstr>Инверсия управления в Spring</vt:lpstr>
      <vt:lpstr>Реализация инверсии управления в Spring</vt:lpstr>
      <vt:lpstr>Реализация инверсии управления. Поиск зависимостей</vt:lpstr>
      <vt:lpstr>Реализация инверсии управления. Внедрение зависимостей</vt:lpstr>
      <vt:lpstr>Внедрение зависимостей. Конструктор</vt:lpstr>
      <vt:lpstr>Внедрение зависимостей. Конструктор. Spring</vt:lpstr>
      <vt:lpstr>Внедрение зависимостей. Set-метод</vt:lpstr>
      <vt:lpstr>Внедрение зависимостей. Set-метод. Spring</vt:lpstr>
      <vt:lpstr>Внедрение зависимостей. Свойства</vt:lpstr>
      <vt:lpstr>Внедрение зависимостей. Свойства. Spring</vt:lpstr>
      <vt:lpstr>Почему не магия. Этапы запуска Spring</vt:lpstr>
      <vt:lpstr>Этап 1. Парсинг конфигурации и создание BeanDefiniton</vt:lpstr>
      <vt:lpstr>XML конфигурация</vt:lpstr>
      <vt:lpstr>XML конфигурация</vt:lpstr>
      <vt:lpstr>Groovy конфигурация</vt:lpstr>
      <vt:lpstr>Groovy конфигурация</vt:lpstr>
      <vt:lpstr>Конфигурация через аннотации</vt:lpstr>
      <vt:lpstr>Java Config</vt:lpstr>
      <vt:lpstr>Конфигурация через аннотации или Java Config</vt:lpstr>
      <vt:lpstr>Конфигурация через аннотации</vt:lpstr>
      <vt:lpstr>Java Config</vt:lpstr>
      <vt:lpstr>Сравнение</vt:lpstr>
      <vt:lpstr>BeanDefinition</vt:lpstr>
      <vt:lpstr>Итоги первого этапа</vt:lpstr>
      <vt:lpstr>Этап 2. Настройка созданных BeanDefinition</vt:lpstr>
      <vt:lpstr>BeanFactoryPostProcessor</vt:lpstr>
      <vt:lpstr>BeanFactoryPostProcessor</vt:lpstr>
      <vt:lpstr>BeanFactoryPostProcessor</vt:lpstr>
      <vt:lpstr>BeanFactoryPostProcessor</vt:lpstr>
      <vt:lpstr>Итоги второго этапа</vt:lpstr>
      <vt:lpstr>Этап 3. Создание кастомных FactoryBean, (рудимент)</vt:lpstr>
      <vt:lpstr>FactoryBean</vt:lpstr>
      <vt:lpstr>Итоги третьего этапа</vt:lpstr>
      <vt:lpstr>Этап 4. Создание экземпляров бинов</vt:lpstr>
      <vt:lpstr>Итоги четвертого этапа</vt:lpstr>
      <vt:lpstr>Этап 5. Настройка созданных бинов</vt:lpstr>
      <vt:lpstr>BeanPostProcessor</vt:lpstr>
      <vt:lpstr>BeanPostProcessor</vt:lpstr>
      <vt:lpstr>Схема создания бинов</vt:lpstr>
      <vt:lpstr>Пример</vt:lpstr>
      <vt:lpstr>Пример</vt:lpstr>
      <vt:lpstr>Пример</vt:lpstr>
      <vt:lpstr>Пример</vt:lpstr>
      <vt:lpstr>Итоги пятого этапа</vt:lpstr>
      <vt:lpstr>Spring Bean Scopes</vt:lpstr>
      <vt:lpstr>Что еще?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Бутенко Олег Романович</dc:creator>
  <cp:lastModifiedBy>Бутенко Олег Романович</cp:lastModifiedBy>
  <cp:revision>33</cp:revision>
  <dcterms:created xsi:type="dcterms:W3CDTF">2025-12-31T16:29:37Z</dcterms:created>
  <dcterms:modified xsi:type="dcterms:W3CDTF">2026-02-17T19:56:22Z</dcterms:modified>
</cp:coreProperties>
</file>